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66" r:id="rId3"/>
    <p:sldId id="269" r:id="rId4"/>
    <p:sldId id="276" r:id="rId5"/>
    <p:sldId id="283" r:id="rId6"/>
    <p:sldId id="270" r:id="rId7"/>
    <p:sldId id="284" r:id="rId8"/>
    <p:sldId id="272" r:id="rId9"/>
    <p:sldId id="273" r:id="rId10"/>
    <p:sldId id="260" r:id="rId11"/>
    <p:sldId id="279" r:id="rId12"/>
    <p:sldId id="274" r:id="rId13"/>
    <p:sldId id="281" r:id="rId14"/>
    <p:sldId id="259" r:id="rId15"/>
    <p:sldId id="275" r:id="rId16"/>
    <p:sldId id="261" r:id="rId17"/>
    <p:sldId id="280" r:id="rId18"/>
    <p:sldId id="262" r:id="rId19"/>
    <p:sldId id="265" r:id="rId20"/>
    <p:sldId id="263" r:id="rId21"/>
    <p:sldId id="277" r:id="rId22"/>
    <p:sldId id="285" r:id="rId23"/>
    <p:sldId id="286" r:id="rId24"/>
    <p:sldId id="264" r:id="rId25"/>
    <p:sldId id="278" r:id="rId26"/>
    <p:sldId id="282" r:id="rId27"/>
    <p:sldId id="268" r:id="rId28"/>
  </p:sldIdLst>
  <p:sldSz cx="18288000" cy="10287000"/>
  <p:notesSz cx="6858000" cy="9144000"/>
  <p:embeddedFontLst>
    <p:embeddedFont>
      <p:font typeface="Clear Sans" panose="020B0604020202020204" charset="0"/>
      <p:regular r:id="rId30"/>
    </p:embeddedFont>
    <p:embeddedFont>
      <p:font typeface="Clear Sans Bold" panose="020B0604020202020204" charset="0"/>
      <p:regular r:id="rId31"/>
    </p:embeddedFont>
    <p:embeddedFont>
      <p:font typeface="Clear Sans Medium" panose="020B0604020202020204" charset="0"/>
      <p:regular r:id="rId32"/>
    </p:embeddedFont>
    <p:embeddedFont>
      <p:font typeface="Roboto" panose="02000000000000000000" pitchFamily="2" charset="0"/>
      <p:regular r:id="rId33"/>
      <p:bold r:id="rId34"/>
      <p:italic r:id="rId35"/>
      <p:boldItalic r:id="rId36"/>
    </p:embeddedFont>
    <p:embeddedFont>
      <p:font typeface="Tenor Sans"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8558" autoAdjust="0"/>
  </p:normalViewPr>
  <p:slideViewPr>
    <p:cSldViewPr>
      <p:cViewPr varScale="1">
        <p:scale>
          <a:sx n="38" d="100"/>
          <a:sy n="38" d="100"/>
        </p:scale>
        <p:origin x="123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95C6B-5BAF-4B3C-B7AC-6C50EE4574A5}" type="datetimeFigureOut">
              <a:rPr lang="en-US" smtClean="0"/>
              <a:t>12/10/2025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5A942E-2693-4C76-BDE3-67ACADFC2709}" type="slidenum">
              <a:rPr lang="en-US" smtClean="0"/>
              <a:t>‹#›</a:t>
            </a:fld>
            <a:endParaRPr lang="en-US"/>
          </a:p>
        </p:txBody>
      </p:sp>
    </p:spTree>
    <p:extLst>
      <p:ext uri="{BB962C8B-B14F-4D97-AF65-F5344CB8AC3E}">
        <p14:creationId xmlns:p14="http://schemas.microsoft.com/office/powerpoint/2010/main" val="1990981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Assalamu Alaikum everyone. Today, our presentation is about how social media filters work using parallel processing. We will be explaining the full technical pipeline of filters, how real-time face detection works, and why parallel computing is essential for instant effects on apps like Snapchat and Instagram.</a:t>
            </a:r>
          </a:p>
        </p:txBody>
      </p:sp>
      <p:sp>
        <p:nvSpPr>
          <p:cNvPr id="4" name="Slide Number Placeholder 3"/>
          <p:cNvSpPr>
            <a:spLocks noGrp="1"/>
          </p:cNvSpPr>
          <p:nvPr>
            <p:ph type="sldNum" sz="quarter" idx="5"/>
          </p:nvPr>
        </p:nvSpPr>
        <p:spPr/>
        <p:txBody>
          <a:bodyPr/>
          <a:lstStyle/>
          <a:p>
            <a:fld id="{9F5A942E-2693-4C76-BDE3-67ACADFC2709}" type="slidenum">
              <a:rPr lang="en-US" smtClean="0"/>
              <a:t>1</a:t>
            </a:fld>
            <a:endParaRPr lang="en-US"/>
          </a:p>
        </p:txBody>
      </p:sp>
    </p:spTree>
    <p:extLst>
      <p:ext uri="{BB962C8B-B14F-4D97-AF65-F5344CB8AC3E}">
        <p14:creationId xmlns:p14="http://schemas.microsoft.com/office/powerpoint/2010/main" val="4179478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explains how all the steps connect. From capturing the frame, detecting the face, locating landmarks, building a mesh, applying effects, and finally rendering. Each step must execute extremely fast for smooth filters.</a:t>
            </a:r>
          </a:p>
        </p:txBody>
      </p:sp>
      <p:sp>
        <p:nvSpPr>
          <p:cNvPr id="4" name="Slide Number Placeholder 3"/>
          <p:cNvSpPr>
            <a:spLocks noGrp="1"/>
          </p:cNvSpPr>
          <p:nvPr>
            <p:ph type="sldNum" sz="quarter" idx="5"/>
          </p:nvPr>
        </p:nvSpPr>
        <p:spPr/>
        <p:txBody>
          <a:bodyPr/>
          <a:lstStyle/>
          <a:p>
            <a:fld id="{9F5A942E-2693-4C76-BDE3-67ACADFC2709}" type="slidenum">
              <a:rPr lang="en-US" smtClean="0"/>
              <a:t>10</a:t>
            </a:fld>
            <a:endParaRPr lang="en-US"/>
          </a:p>
        </p:txBody>
      </p:sp>
    </p:spTree>
    <p:extLst>
      <p:ext uri="{BB962C8B-B14F-4D97-AF65-F5344CB8AC3E}">
        <p14:creationId xmlns:p14="http://schemas.microsoft.com/office/powerpoint/2010/main" val="2485131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20F08-54F2-E524-99DB-33838161A4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413388-3F36-7860-3110-2097067282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2D880A-7A05-0310-9E69-ECC2597D6802}"/>
              </a:ext>
            </a:extLst>
          </p:cNvPr>
          <p:cNvSpPr>
            <a:spLocks noGrp="1"/>
          </p:cNvSpPr>
          <p:nvPr>
            <p:ph type="body" idx="1"/>
          </p:nvPr>
        </p:nvSpPr>
        <p:spPr/>
        <p:txBody>
          <a:bodyPr/>
          <a:lstStyle/>
          <a:p>
            <a:r>
              <a:rPr lang="en-US" dirty="0"/>
              <a:t>Parallelism happens because GPUs can process many operations at the same time. While the CPU handles overall coordination, the GPU works on millions of pixels and multiple filter operations simultaneously. This is what makes real-time filters possible. Imagine each GPU core working on a small part of the image at the same time.</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Snapchat and Instagram heavily rely on </a:t>
            </a:r>
            <a:r>
              <a:rPr lang="en-US" sz="1200" b="1" i="0" kern="1200" dirty="0">
                <a:solidFill>
                  <a:schemeClr val="tx1"/>
                </a:solidFill>
                <a:effectLst/>
                <a:latin typeface="+mn-lt"/>
                <a:ea typeface="+mn-ea"/>
                <a:cs typeface="+mn-cs"/>
              </a:rPr>
              <a:t>real-time image processing</a:t>
            </a:r>
            <a:r>
              <a:rPr lang="en-US" sz="1200" b="0" i="0" kern="1200" dirty="0">
                <a:solidFill>
                  <a:schemeClr val="tx1"/>
                </a:solidFill>
                <a:effectLst/>
                <a:latin typeface="+mn-lt"/>
                <a:ea typeface="+mn-ea"/>
                <a:cs typeface="+mn-cs"/>
              </a:rPr>
              <a:t> using technologies like augmented reality (AR) and facial recognition to apply filters and effects. To manage the massive scale of photos uploaded daily, their underlying systems likely use forms of </a:t>
            </a:r>
            <a:r>
              <a:rPr lang="en-US" sz="1200" b="1" i="0" kern="1200" dirty="0">
                <a:solidFill>
                  <a:schemeClr val="tx1"/>
                </a:solidFill>
                <a:effectLst/>
                <a:latin typeface="+mn-lt"/>
                <a:ea typeface="+mn-ea"/>
                <a:cs typeface="+mn-cs"/>
              </a:rPr>
              <a:t>parallel and distributed image processing</a:t>
            </a:r>
            <a:r>
              <a:rPr lang="en-US" sz="1200" b="0" i="0" kern="1200" dirty="0">
                <a:solidFill>
                  <a:schemeClr val="tx1"/>
                </a:solidFill>
                <a:effectLst/>
                <a:latin typeface="+mn-lt"/>
                <a:ea typeface="+mn-ea"/>
                <a:cs typeface="+mn-cs"/>
              </a:rPr>
              <a:t> for efficiency and low latency. </a:t>
            </a:r>
          </a:p>
          <a:p>
            <a:r>
              <a:rPr lang="en-US" sz="1200" b="1" i="0" kern="1200" dirty="0">
                <a:solidFill>
                  <a:schemeClr val="tx1"/>
                </a:solidFill>
                <a:effectLst/>
                <a:latin typeface="+mn-lt"/>
                <a:ea typeface="+mn-ea"/>
                <a:cs typeface="+mn-cs"/>
              </a:rPr>
              <a:t>Image Processing in Social Media</a:t>
            </a:r>
          </a:p>
          <a:p>
            <a:r>
              <a:rPr lang="en-US" sz="1200" b="1" i="0" kern="1200" dirty="0">
                <a:solidFill>
                  <a:schemeClr val="tx1"/>
                </a:solidFill>
                <a:effectLst/>
                <a:latin typeface="+mn-lt"/>
                <a:ea typeface="+mn-ea"/>
                <a:cs typeface="+mn-cs"/>
              </a:rPr>
              <a:t>Real-Time Filters and AR:</a:t>
            </a:r>
            <a:r>
              <a:rPr lang="en-US" sz="1200" b="0" i="0" kern="1200" dirty="0">
                <a:solidFill>
                  <a:schemeClr val="tx1"/>
                </a:solidFill>
                <a:effectLst/>
                <a:latin typeface="+mn-lt"/>
                <a:ea typeface="+mn-ea"/>
                <a:cs typeface="+mn-cs"/>
              </a:rPr>
              <a:t> Filters, lenses, and masks on Snapchat and Instagram are powered by advanced computer vision.</a:t>
            </a:r>
          </a:p>
          <a:p>
            <a:pPr lvl="1"/>
            <a:r>
              <a:rPr lang="en-US" sz="1200" b="1" i="0" kern="1200" dirty="0">
                <a:solidFill>
                  <a:schemeClr val="tx1"/>
                </a:solidFill>
                <a:effectLst/>
                <a:latin typeface="+mn-lt"/>
                <a:ea typeface="+mn-ea"/>
                <a:cs typeface="+mn-cs"/>
              </a:rPr>
              <a:t>Facial Recognition</a:t>
            </a:r>
            <a:r>
              <a:rPr lang="en-US" sz="1200" b="0" i="0" kern="1200" dirty="0">
                <a:solidFill>
                  <a:schemeClr val="tx1"/>
                </a:solidFill>
                <a:effectLst/>
                <a:latin typeface="+mn-lt"/>
                <a:ea typeface="+mn-ea"/>
                <a:cs typeface="+mn-cs"/>
              </a:rPr>
              <a:t> software detects facial features (eyes, nose, mouth) to create a digital map or a 3D mesh of the face.</a:t>
            </a:r>
          </a:p>
          <a:p>
            <a:pPr lvl="1"/>
            <a:r>
              <a:rPr lang="en-US" sz="1200" b="1" i="0" kern="1200" dirty="0">
                <a:solidFill>
                  <a:schemeClr val="tx1"/>
                </a:solidFill>
                <a:effectLst/>
                <a:latin typeface="+mn-lt"/>
                <a:ea typeface="+mn-ea"/>
                <a:cs typeface="+mn-cs"/>
              </a:rPr>
              <a:t>Augmented Reality (AR)</a:t>
            </a:r>
            <a:r>
              <a:rPr lang="en-US" sz="1200" b="0" i="0" kern="1200" dirty="0">
                <a:solidFill>
                  <a:schemeClr val="tx1"/>
                </a:solidFill>
                <a:effectLst/>
                <a:latin typeface="+mn-lt"/>
                <a:ea typeface="+mn-ea"/>
                <a:cs typeface="+mn-cs"/>
              </a:rPr>
              <a:t> then overlays digital elements onto this mesh in real time through the camera display.</a:t>
            </a:r>
          </a:p>
          <a:p>
            <a:pPr lvl="1"/>
            <a:r>
              <a:rPr lang="en-US" sz="1200" b="1" i="0" kern="1200" dirty="0">
                <a:solidFill>
                  <a:schemeClr val="tx1"/>
                </a:solidFill>
                <a:effectLst/>
                <a:latin typeface="+mn-lt"/>
                <a:ea typeface="+mn-ea"/>
                <a:cs typeface="+mn-cs"/>
              </a:rPr>
              <a:t>Real-time rendering</a:t>
            </a:r>
            <a:r>
              <a:rPr lang="en-US" sz="1200" b="0" i="0" kern="1200" dirty="0">
                <a:solidFill>
                  <a:schemeClr val="tx1"/>
                </a:solidFill>
                <a:effectLst/>
                <a:latin typeface="+mn-lt"/>
                <a:ea typeface="+mn-ea"/>
                <a:cs typeface="+mn-cs"/>
              </a:rPr>
              <a:t> algorithms process images instantly as you move your phone or face, creating engaging experiences without noticeable delay.</a:t>
            </a:r>
          </a:p>
          <a:p>
            <a:r>
              <a:rPr lang="en-US" sz="1200" b="1" i="0" kern="1200" dirty="0">
                <a:solidFill>
                  <a:schemeClr val="tx1"/>
                </a:solidFill>
                <a:effectLst/>
                <a:latin typeface="+mn-lt"/>
                <a:ea typeface="+mn-ea"/>
                <a:cs typeface="+mn-cs"/>
              </a:rPr>
              <a:t>Scalable Image Management:</a:t>
            </a:r>
            <a:r>
              <a:rPr lang="en-US" sz="1200" b="0" i="0" kern="1200" dirty="0">
                <a:solidFill>
                  <a:schemeClr val="tx1"/>
                </a:solidFill>
                <a:effectLst/>
                <a:latin typeface="+mn-lt"/>
                <a:ea typeface="+mn-ea"/>
                <a:cs typeface="+mn-cs"/>
              </a:rPr>
              <a:t> The sheer volume of images shared daily (billions) necessitates robust system design.</a:t>
            </a:r>
          </a:p>
          <a:p>
            <a:pPr lvl="1"/>
            <a:r>
              <a:rPr lang="en-US" sz="1200" b="1" i="0" kern="1200" dirty="0">
                <a:solidFill>
                  <a:schemeClr val="tx1"/>
                </a:solidFill>
                <a:effectLst/>
                <a:latin typeface="+mn-lt"/>
                <a:ea typeface="+mn-ea"/>
                <a:cs typeface="+mn-cs"/>
              </a:rPr>
              <a:t>Distributed Systems:</a:t>
            </a:r>
            <a:r>
              <a:rPr lang="en-US" sz="1200" b="0" i="0" kern="1200" dirty="0">
                <a:solidFill>
                  <a:schemeClr val="tx1"/>
                </a:solidFill>
                <a:effectLst/>
                <a:latin typeface="+mn-lt"/>
                <a:ea typeface="+mn-ea"/>
                <a:cs typeface="+mn-cs"/>
              </a:rPr>
              <a:t> Social media platforms use multiple servers to handle different operations (read requests, write requests, storage, etc.) to manage the load and ensure speed.</a:t>
            </a:r>
          </a:p>
          <a:p>
            <a:pPr lvl="1"/>
            <a:r>
              <a:rPr lang="en-US" sz="1200" b="1" i="0" kern="1200" dirty="0">
                <a:solidFill>
                  <a:schemeClr val="tx1"/>
                </a:solidFill>
                <a:effectLst/>
                <a:latin typeface="+mn-lt"/>
                <a:ea typeface="+mn-ea"/>
                <a:cs typeface="+mn-cs"/>
              </a:rPr>
              <a:t>Parallel Processing:</a:t>
            </a:r>
            <a:r>
              <a:rPr lang="en-US" sz="1200" b="0" i="0" kern="1200" dirty="0">
                <a:solidFill>
                  <a:schemeClr val="tx1"/>
                </a:solidFill>
                <a:effectLst/>
                <a:latin typeface="+mn-lt"/>
                <a:ea typeface="+mn-ea"/>
                <a:cs typeface="+mn-cs"/>
              </a:rPr>
              <a:t> The general concept of parallel image processing is used to apply algorithms to multiple images or parts of an image simultaneously, which is crucial for tasks like:</a:t>
            </a:r>
          </a:p>
          <a:p>
            <a:pPr lvl="2"/>
            <a:r>
              <a:rPr lang="en-US" sz="1200" b="1" i="0" kern="1200" dirty="0">
                <a:solidFill>
                  <a:schemeClr val="tx1"/>
                </a:solidFill>
                <a:effectLst/>
                <a:latin typeface="+mn-lt"/>
                <a:ea typeface="+mn-ea"/>
                <a:cs typeface="+mn-cs"/>
              </a:rPr>
              <a:t>Encoding and Compression:</a:t>
            </a:r>
            <a:r>
              <a:rPr lang="en-US" sz="1200" b="0" i="0" kern="1200" dirty="0">
                <a:solidFill>
                  <a:schemeClr val="tx1"/>
                </a:solidFill>
                <a:effectLst/>
                <a:latin typeface="+mn-lt"/>
                <a:ea typeface="+mn-ea"/>
                <a:cs typeface="+mn-cs"/>
              </a:rPr>
              <a:t> Optimizing images for various mobile devices and network conditions.</a:t>
            </a:r>
          </a:p>
          <a:p>
            <a:pPr lvl="2"/>
            <a:r>
              <a:rPr lang="en-US" sz="1200" b="1" i="0" kern="1200" dirty="0">
                <a:solidFill>
                  <a:schemeClr val="tx1"/>
                </a:solidFill>
                <a:effectLst/>
                <a:latin typeface="+mn-lt"/>
                <a:ea typeface="+mn-ea"/>
                <a:cs typeface="+mn-cs"/>
              </a:rPr>
              <a:t>Applying Filters/Edits:</a:t>
            </a:r>
            <a:r>
              <a:rPr lang="en-US" sz="1200" b="0" i="0" kern="1200" dirty="0">
                <a:solidFill>
                  <a:schemeClr val="tx1"/>
                </a:solidFill>
                <a:effectLst/>
                <a:latin typeface="+mn-lt"/>
                <a:ea typeface="+mn-ea"/>
                <a:cs typeface="+mn-cs"/>
              </a:rPr>
              <a:t> While filters can be applied in series or parallel, the system architecture allows many users' images to be processed concurrently.</a:t>
            </a:r>
          </a:p>
          <a:p>
            <a:pPr lvl="2"/>
            <a:r>
              <a:rPr lang="en-US" sz="1200" b="1" i="0" kern="1200" dirty="0">
                <a:solidFill>
                  <a:schemeClr val="tx1"/>
                </a:solidFill>
                <a:effectLst/>
                <a:latin typeface="+mn-lt"/>
                <a:ea typeface="+mn-ea"/>
                <a:cs typeface="+mn-cs"/>
              </a:rPr>
              <a:t>Content Moderation/Analysis:</a:t>
            </a:r>
            <a:r>
              <a:rPr lang="en-US" sz="1200" b="0" i="0" kern="1200" dirty="0">
                <a:solidFill>
                  <a:schemeClr val="tx1"/>
                </a:solidFill>
                <a:effectLst/>
                <a:latin typeface="+mn-lt"/>
                <a:ea typeface="+mn-ea"/>
                <a:cs typeface="+mn-cs"/>
              </a:rPr>
              <a:t> Using machine learning and neural networks to analyze and categorize images at scale. </a:t>
            </a:r>
          </a:p>
          <a:p>
            <a:r>
              <a:rPr lang="en-US" sz="1200" b="0" i="0" kern="1200" dirty="0">
                <a:solidFill>
                  <a:schemeClr val="tx1"/>
                </a:solidFill>
                <a:effectLst/>
                <a:latin typeface="+mn-lt"/>
                <a:ea typeface="+mn-ea"/>
                <a:cs typeface="+mn-cs"/>
              </a:rPr>
              <a:t>In essence, parallel processing is a fundamental aspect of the backend system architecture, allowing these platforms to handle massive user activity efficiently, while real-time image processing is the user-facing technology that delivers the interactive visual effects we associate with these apps.</a:t>
            </a:r>
          </a:p>
        </p:txBody>
      </p:sp>
      <p:sp>
        <p:nvSpPr>
          <p:cNvPr id="4" name="Slide Number Placeholder 3">
            <a:extLst>
              <a:ext uri="{FF2B5EF4-FFF2-40B4-BE49-F238E27FC236}">
                <a16:creationId xmlns:a16="http://schemas.microsoft.com/office/drawing/2014/main" id="{84CD93E1-7610-A1FC-F0CD-32A24088494C}"/>
              </a:ext>
            </a:extLst>
          </p:cNvPr>
          <p:cNvSpPr>
            <a:spLocks noGrp="1"/>
          </p:cNvSpPr>
          <p:nvPr>
            <p:ph type="sldNum" sz="quarter" idx="5"/>
          </p:nvPr>
        </p:nvSpPr>
        <p:spPr/>
        <p:txBody>
          <a:bodyPr/>
          <a:lstStyle/>
          <a:p>
            <a:fld id="{9F5A942E-2693-4C76-BDE3-67ACADFC2709}" type="slidenum">
              <a:rPr lang="en-US" smtClean="0"/>
              <a:t>12</a:t>
            </a:fld>
            <a:endParaRPr lang="en-US"/>
          </a:p>
        </p:txBody>
      </p:sp>
    </p:spTree>
    <p:extLst>
      <p:ext uri="{BB962C8B-B14F-4D97-AF65-F5344CB8AC3E}">
        <p14:creationId xmlns:p14="http://schemas.microsoft.com/office/powerpoint/2010/main" val="3177703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B4DC5-4806-AE81-E977-73943D691D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F1F6B5-9308-B61B-D412-E84C5CC4CC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0122AD-9602-D3B3-BE66-00CC495947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7FBB2E-2130-812F-6A26-9107EEF72E93}"/>
              </a:ext>
            </a:extLst>
          </p:cNvPr>
          <p:cNvSpPr>
            <a:spLocks noGrp="1"/>
          </p:cNvSpPr>
          <p:nvPr>
            <p:ph type="sldNum" sz="quarter" idx="5"/>
          </p:nvPr>
        </p:nvSpPr>
        <p:spPr/>
        <p:txBody>
          <a:bodyPr/>
          <a:lstStyle/>
          <a:p>
            <a:fld id="{9F5A942E-2693-4C76-BDE3-67ACADFC2709}" type="slidenum">
              <a:rPr lang="en-US" smtClean="0"/>
              <a:t>13</a:t>
            </a:fld>
            <a:endParaRPr lang="en-US"/>
          </a:p>
        </p:txBody>
      </p:sp>
    </p:spTree>
    <p:extLst>
      <p:ext uri="{BB962C8B-B14F-4D97-AF65-F5344CB8AC3E}">
        <p14:creationId xmlns:p14="http://schemas.microsoft.com/office/powerpoint/2010/main" val="64065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your phone like a team of workers. One worker finds the face, another maps the landmarks, another applies makeup, one adds effects, and another renders the final result. All workers operate at the same time. That’s exactly how parallel processing enables instant filters.</a:t>
            </a:r>
          </a:p>
        </p:txBody>
      </p:sp>
      <p:sp>
        <p:nvSpPr>
          <p:cNvPr id="4" name="Slide Number Placeholder 3"/>
          <p:cNvSpPr>
            <a:spLocks noGrp="1"/>
          </p:cNvSpPr>
          <p:nvPr>
            <p:ph type="sldNum" sz="quarter" idx="5"/>
          </p:nvPr>
        </p:nvSpPr>
        <p:spPr/>
        <p:txBody>
          <a:bodyPr/>
          <a:lstStyle/>
          <a:p>
            <a:fld id="{9F5A942E-2693-4C76-BDE3-67ACADFC2709}" type="slidenum">
              <a:rPr lang="en-US" smtClean="0"/>
              <a:t>15</a:t>
            </a:fld>
            <a:endParaRPr lang="en-US"/>
          </a:p>
        </p:txBody>
      </p:sp>
    </p:spTree>
    <p:extLst>
      <p:ext uri="{BB962C8B-B14F-4D97-AF65-F5344CB8AC3E}">
        <p14:creationId xmlns:p14="http://schemas.microsoft.com/office/powerpoint/2010/main" val="16003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summarizes the real-time pipeline. Everything from detection to rendering happens in 10–15 milliseconds. If any part slows down, the filter starts to lag. That’s why efficient GPU processing is essential.</a:t>
            </a:r>
          </a:p>
          <a:p>
            <a:endParaRPr lang="en-US" dirty="0"/>
          </a:p>
          <a:p>
            <a:r>
              <a:rPr lang="en-US" dirty="0"/>
              <a:t>Filters can modify your face using the mesh. They can change eye shape, skin tone, add 3D objects, or smooth the skin. These manipulations are mathematically applied to the mesh, which moves exactly with your facial expressions.</a:t>
            </a:r>
          </a:p>
          <a:p>
            <a:endParaRPr lang="en-US" dirty="0"/>
          </a:p>
          <a:p>
            <a:r>
              <a:rPr lang="en-US" dirty="0"/>
              <a:t>Each frame undergoes multiple parallel operations: blurring, color correction, lighting adjustment, and overlaying 3D effects. The GPU performs hundreds of thousands of pixel operations at the same time. This is why filters do not lag even with complex effects.</a:t>
            </a:r>
          </a:p>
          <a:p>
            <a:endParaRPr lang="en-US" dirty="0"/>
          </a:p>
          <a:p>
            <a:r>
              <a:rPr lang="en-US" dirty="0"/>
              <a:t>Every frame contains around 2 million pixels. Instead of processing each pixel one by one, the GPU processes large groups of pixels in parallel. This massive parallelism is the reason filters feel smooth and responsive.</a:t>
            </a:r>
          </a:p>
        </p:txBody>
      </p:sp>
      <p:sp>
        <p:nvSpPr>
          <p:cNvPr id="4" name="Slide Number Placeholder 3"/>
          <p:cNvSpPr>
            <a:spLocks noGrp="1"/>
          </p:cNvSpPr>
          <p:nvPr>
            <p:ph type="sldNum" sz="quarter" idx="5"/>
          </p:nvPr>
        </p:nvSpPr>
        <p:spPr/>
        <p:txBody>
          <a:bodyPr/>
          <a:lstStyle/>
          <a:p>
            <a:fld id="{9F5A942E-2693-4C76-BDE3-67ACADFC2709}" type="slidenum">
              <a:rPr lang="en-US" smtClean="0"/>
              <a:t>16</a:t>
            </a:fld>
            <a:endParaRPr lang="en-US"/>
          </a:p>
        </p:txBody>
      </p:sp>
    </p:spTree>
    <p:extLst>
      <p:ext uri="{BB962C8B-B14F-4D97-AF65-F5344CB8AC3E}">
        <p14:creationId xmlns:p14="http://schemas.microsoft.com/office/powerpoint/2010/main" val="3817847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D4E6D"/>
                </a:solidFill>
                <a:latin typeface="Clear Sans"/>
                <a:ea typeface="Clear Sans"/>
                <a:cs typeface="Clear Sans"/>
                <a:sym typeface="Clear Sans"/>
              </a:rPr>
              <a:t>Allows virtual try-ons for clothing and accessories.</a:t>
            </a:r>
          </a:p>
          <a:p>
            <a:endParaRPr lang="en-US" dirty="0"/>
          </a:p>
          <a:p>
            <a:r>
              <a:rPr lang="en-US" dirty="0"/>
              <a:t>Social media filters are used in entertainment, advertising, virtual try-on (makeup and glasses), gaming AR, and even medical imaging. They are a major part of the user experience on platforms like Snapchat, Instagram, TikTok, and Facebook.</a:t>
            </a:r>
          </a:p>
          <a:p>
            <a:endParaRPr lang="en-US" dirty="0"/>
          </a:p>
          <a:p>
            <a:r>
              <a:rPr lang="en-US" dirty="0"/>
              <a:t>These slides visually show common applications—beauty filters, AR try-ons, face masks, and background effects. All of these rely heavily on parallel processing for real-time performance.</a:t>
            </a:r>
          </a:p>
        </p:txBody>
      </p:sp>
      <p:sp>
        <p:nvSpPr>
          <p:cNvPr id="4" name="Slide Number Placeholder 3"/>
          <p:cNvSpPr>
            <a:spLocks noGrp="1"/>
          </p:cNvSpPr>
          <p:nvPr>
            <p:ph type="sldNum" sz="quarter" idx="5"/>
          </p:nvPr>
        </p:nvSpPr>
        <p:spPr/>
        <p:txBody>
          <a:bodyPr/>
          <a:lstStyle/>
          <a:p>
            <a:fld id="{9F5A942E-2693-4C76-BDE3-67ACADFC2709}" type="slidenum">
              <a:rPr lang="en-US" smtClean="0"/>
              <a:t>18</a:t>
            </a:fld>
            <a:endParaRPr lang="en-US"/>
          </a:p>
        </p:txBody>
      </p:sp>
    </p:spTree>
    <p:extLst>
      <p:ext uri="{BB962C8B-B14F-4D97-AF65-F5344CB8AC3E}">
        <p14:creationId xmlns:p14="http://schemas.microsoft.com/office/powerpoint/2010/main" val="4223601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famous filters ever created is the Snapchat Dog Filter. It uses face detection, landmark tracking, mouth opening detection, and real-time 3D overlay. The system monitors your facial expressions and applies ears, nose, and tongue animations instantly.</a:t>
            </a:r>
          </a:p>
        </p:txBody>
      </p:sp>
      <p:sp>
        <p:nvSpPr>
          <p:cNvPr id="4" name="Slide Number Placeholder 3"/>
          <p:cNvSpPr>
            <a:spLocks noGrp="1"/>
          </p:cNvSpPr>
          <p:nvPr>
            <p:ph type="sldNum" sz="quarter" idx="5"/>
          </p:nvPr>
        </p:nvSpPr>
        <p:spPr/>
        <p:txBody>
          <a:bodyPr/>
          <a:lstStyle/>
          <a:p>
            <a:fld id="{9F5A942E-2693-4C76-BDE3-67ACADFC2709}" type="slidenum">
              <a:rPr lang="en-US" smtClean="0"/>
              <a:t>20</a:t>
            </a:fld>
            <a:endParaRPr lang="en-US"/>
          </a:p>
        </p:txBody>
      </p:sp>
    </p:spTree>
    <p:extLst>
      <p:ext uri="{BB962C8B-B14F-4D97-AF65-F5344CB8AC3E}">
        <p14:creationId xmlns:p14="http://schemas.microsoft.com/office/powerpoint/2010/main" val="611765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how Snapchat’s Lens Studio uses GPU parallelism. The GPU handles rendering, shading, mesh deformation, and animation simultaneously. This allows the dog ears and tongue to move perfectly with your face.</a:t>
            </a:r>
          </a:p>
        </p:txBody>
      </p:sp>
      <p:sp>
        <p:nvSpPr>
          <p:cNvPr id="4" name="Slide Number Placeholder 3"/>
          <p:cNvSpPr>
            <a:spLocks noGrp="1"/>
          </p:cNvSpPr>
          <p:nvPr>
            <p:ph type="sldNum" sz="quarter" idx="5"/>
          </p:nvPr>
        </p:nvSpPr>
        <p:spPr/>
        <p:txBody>
          <a:bodyPr/>
          <a:lstStyle/>
          <a:p>
            <a:fld id="{9F5A942E-2693-4C76-BDE3-67ACADFC2709}" type="slidenum">
              <a:rPr lang="en-US" smtClean="0"/>
              <a:t>21</a:t>
            </a:fld>
            <a:endParaRPr lang="en-US"/>
          </a:p>
        </p:txBody>
      </p:sp>
    </p:spTree>
    <p:extLst>
      <p:ext uri="{BB962C8B-B14F-4D97-AF65-F5344CB8AC3E}">
        <p14:creationId xmlns:p14="http://schemas.microsoft.com/office/powerpoint/2010/main" val="697721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advantages include real-time performance, higher user engagement, accurate face tracking, and smooth visual quality.</a:t>
            </a:r>
          </a:p>
        </p:txBody>
      </p:sp>
      <p:sp>
        <p:nvSpPr>
          <p:cNvPr id="4" name="Slide Number Placeholder 3"/>
          <p:cNvSpPr>
            <a:spLocks noGrp="1"/>
          </p:cNvSpPr>
          <p:nvPr>
            <p:ph type="sldNum" sz="quarter" idx="5"/>
          </p:nvPr>
        </p:nvSpPr>
        <p:spPr/>
        <p:txBody>
          <a:bodyPr/>
          <a:lstStyle/>
          <a:p>
            <a:fld id="{9F5A942E-2693-4C76-BDE3-67ACADFC2709}" type="slidenum">
              <a:rPr lang="en-US" smtClean="0"/>
              <a:t>22</a:t>
            </a:fld>
            <a:endParaRPr lang="en-US"/>
          </a:p>
        </p:txBody>
      </p:sp>
    </p:spTree>
    <p:extLst>
      <p:ext uri="{BB962C8B-B14F-4D97-AF65-F5344CB8AC3E}">
        <p14:creationId xmlns:p14="http://schemas.microsoft.com/office/powerpoint/2010/main" val="1667766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there are limitations such as battery consumption, privacy concerns, GPU heating, and performance issues on low-end devices.</a:t>
            </a:r>
          </a:p>
        </p:txBody>
      </p:sp>
      <p:sp>
        <p:nvSpPr>
          <p:cNvPr id="4" name="Slide Number Placeholder 3"/>
          <p:cNvSpPr>
            <a:spLocks noGrp="1"/>
          </p:cNvSpPr>
          <p:nvPr>
            <p:ph type="sldNum" sz="quarter" idx="5"/>
          </p:nvPr>
        </p:nvSpPr>
        <p:spPr/>
        <p:txBody>
          <a:bodyPr/>
          <a:lstStyle/>
          <a:p>
            <a:fld id="{9F5A942E-2693-4C76-BDE3-67ACADFC2709}" type="slidenum">
              <a:rPr lang="en-US" smtClean="0"/>
              <a:t>23</a:t>
            </a:fld>
            <a:endParaRPr lang="en-US"/>
          </a:p>
        </p:txBody>
      </p:sp>
    </p:spTree>
    <p:extLst>
      <p:ext uri="{BB962C8B-B14F-4D97-AF65-F5344CB8AC3E}">
        <p14:creationId xmlns:p14="http://schemas.microsoft.com/office/powerpoint/2010/main" val="3790348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601eb00b8_0_2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9601eb00b8_0_2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flow of our presentation:</a:t>
            </a:r>
            <a:br>
              <a:rPr lang="en-US" dirty="0"/>
            </a:br>
            <a:r>
              <a:rPr lang="en-US" dirty="0"/>
              <a:t>We will start with the introduction, then move into the core concepts, the main working pipeline, real-world applications, advantages and limitations, and finally our conclusion.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social media filters rely heavily on parallel processing to achieve instant results. Without parallelism, real-time filters would not be possible. This topic shows how modern devices use GPUs to deliver fast, interactive visual effects.</a:t>
            </a:r>
          </a:p>
        </p:txBody>
      </p:sp>
      <p:sp>
        <p:nvSpPr>
          <p:cNvPr id="4" name="Slide Number Placeholder 3"/>
          <p:cNvSpPr>
            <a:spLocks noGrp="1"/>
          </p:cNvSpPr>
          <p:nvPr>
            <p:ph type="sldNum" sz="quarter" idx="5"/>
          </p:nvPr>
        </p:nvSpPr>
        <p:spPr/>
        <p:txBody>
          <a:bodyPr/>
          <a:lstStyle/>
          <a:p>
            <a:fld id="{9F5A942E-2693-4C76-BDE3-67ACADFC2709}" type="slidenum">
              <a:rPr lang="en-US" smtClean="0"/>
              <a:t>24</a:t>
            </a:fld>
            <a:endParaRPr lang="en-US"/>
          </a:p>
        </p:txBody>
      </p:sp>
    </p:spTree>
    <p:extLst>
      <p:ext uri="{BB962C8B-B14F-4D97-AF65-F5344CB8AC3E}">
        <p14:creationId xmlns:p14="http://schemas.microsoft.com/office/powerpoint/2010/main" val="2016208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 We’d be happy to answer any questions.</a:t>
            </a:r>
          </a:p>
        </p:txBody>
      </p:sp>
      <p:sp>
        <p:nvSpPr>
          <p:cNvPr id="4" name="Slide Number Placeholder 3"/>
          <p:cNvSpPr>
            <a:spLocks noGrp="1"/>
          </p:cNvSpPr>
          <p:nvPr>
            <p:ph type="sldNum" sz="quarter" idx="5"/>
          </p:nvPr>
        </p:nvSpPr>
        <p:spPr/>
        <p:txBody>
          <a:bodyPr/>
          <a:lstStyle/>
          <a:p>
            <a:fld id="{9F5A942E-2693-4C76-BDE3-67ACADFC2709}" type="slidenum">
              <a:rPr lang="en-US" smtClean="0"/>
              <a:t>26</a:t>
            </a:fld>
            <a:endParaRPr lang="en-US"/>
          </a:p>
        </p:txBody>
      </p:sp>
    </p:spTree>
    <p:extLst>
      <p:ext uri="{BB962C8B-B14F-4D97-AF65-F5344CB8AC3E}">
        <p14:creationId xmlns:p14="http://schemas.microsoft.com/office/powerpoint/2010/main" val="151281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media filters are effects applied to your face in real time—like makeup filters, animal ears, or background changes. These filters are used billions of times every day, especially on Instagram, Snapchat, and TikTok. They work by detecting your face, mapping key points, and applying effects instantly.</a:t>
            </a:r>
          </a:p>
        </p:txBody>
      </p:sp>
      <p:sp>
        <p:nvSpPr>
          <p:cNvPr id="4" name="Slide Number Placeholder 3"/>
          <p:cNvSpPr>
            <a:spLocks noGrp="1"/>
          </p:cNvSpPr>
          <p:nvPr>
            <p:ph type="sldNum" sz="quarter" idx="5"/>
          </p:nvPr>
        </p:nvSpPr>
        <p:spPr/>
        <p:txBody>
          <a:bodyPr/>
          <a:lstStyle/>
          <a:p>
            <a:fld id="{9F5A942E-2693-4C76-BDE3-67ACADFC2709}" type="slidenum">
              <a:rPr lang="en-US" smtClean="0"/>
              <a:t>3</a:t>
            </a:fld>
            <a:endParaRPr lang="en-US"/>
          </a:p>
        </p:txBody>
      </p:sp>
    </p:spTree>
    <p:extLst>
      <p:ext uri="{BB962C8B-B14F-4D97-AF65-F5344CB8AC3E}">
        <p14:creationId xmlns:p14="http://schemas.microsoft.com/office/powerpoint/2010/main" val="4169377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E0588-26FD-F186-C167-BE6504BD9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551D70-96D9-8392-A51B-122AA14E22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26BF2F-665C-1BB1-D0CC-07BA23CC01E8}"/>
              </a:ext>
            </a:extLst>
          </p:cNvPr>
          <p:cNvSpPr>
            <a:spLocks noGrp="1"/>
          </p:cNvSpPr>
          <p:nvPr>
            <p:ph type="body" idx="1"/>
          </p:nvPr>
        </p:nvSpPr>
        <p:spPr/>
        <p:txBody>
          <a:bodyPr/>
          <a:lstStyle/>
          <a:p>
            <a:r>
              <a:rPr lang="en-US" dirty="0"/>
              <a:t>This entire process needs to happen in just milliseconds to feel real-time. That is where parallel computing becomes important. Multiple tasks—like face detection, tracking, shading, and rendering—happen at the same time on the GPU. Without parallel processing, filters would lag, glitch, or fail.</a:t>
            </a:r>
          </a:p>
        </p:txBody>
      </p:sp>
      <p:sp>
        <p:nvSpPr>
          <p:cNvPr id="4" name="Slide Number Placeholder 3">
            <a:extLst>
              <a:ext uri="{FF2B5EF4-FFF2-40B4-BE49-F238E27FC236}">
                <a16:creationId xmlns:a16="http://schemas.microsoft.com/office/drawing/2014/main" id="{E1535A15-D810-91A5-136D-C95D85821D9F}"/>
              </a:ext>
            </a:extLst>
          </p:cNvPr>
          <p:cNvSpPr>
            <a:spLocks noGrp="1"/>
          </p:cNvSpPr>
          <p:nvPr>
            <p:ph type="sldNum" sz="quarter" idx="5"/>
          </p:nvPr>
        </p:nvSpPr>
        <p:spPr/>
        <p:txBody>
          <a:bodyPr/>
          <a:lstStyle/>
          <a:p>
            <a:fld id="{9F5A942E-2693-4C76-BDE3-67ACADFC2709}" type="slidenum">
              <a:rPr lang="en-US" smtClean="0"/>
              <a:t>4</a:t>
            </a:fld>
            <a:endParaRPr lang="en-US"/>
          </a:p>
        </p:txBody>
      </p:sp>
    </p:spTree>
    <p:extLst>
      <p:ext uri="{BB962C8B-B14F-4D97-AF65-F5344CB8AC3E}">
        <p14:creationId xmlns:p14="http://schemas.microsoft.com/office/powerpoint/2010/main" val="2667464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8E97B-D968-DFFF-8114-23229DA73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45198-CD9A-9074-1256-A3CBAE1E85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0ED928-0657-819A-BFAE-30CBEF27D24A}"/>
              </a:ext>
            </a:extLst>
          </p:cNvPr>
          <p:cNvSpPr>
            <a:spLocks noGrp="1"/>
          </p:cNvSpPr>
          <p:nvPr>
            <p:ph type="body" idx="1"/>
          </p:nvPr>
        </p:nvSpPr>
        <p:spPr/>
        <p:txBody>
          <a:bodyPr/>
          <a:lstStyle/>
          <a:p>
            <a:r>
              <a:rPr lang="en-US" b="1" dirty="0"/>
              <a:t>Latency</a:t>
            </a:r>
            <a:r>
              <a:rPr lang="en-US" dirty="0"/>
              <a:t> means </a:t>
            </a:r>
            <a:r>
              <a:rPr lang="en-US" b="1" dirty="0"/>
              <a:t>the time delay between an action and the system’s response</a:t>
            </a:r>
            <a:r>
              <a:rPr lang="en-US" dirty="0"/>
              <a:t>.</a:t>
            </a:r>
          </a:p>
          <a:p>
            <a:r>
              <a:rPr lang="en-US" dirty="0"/>
              <a:t>In simple words:</a:t>
            </a:r>
          </a:p>
          <a:p>
            <a:r>
              <a:rPr lang="en-US" b="1" dirty="0"/>
              <a:t>Latency = Reaction Time of a System</a:t>
            </a:r>
          </a:p>
          <a:p>
            <a:r>
              <a:rPr lang="en-US" dirty="0"/>
              <a:t>For social media filters:</a:t>
            </a:r>
          </a:p>
          <a:p>
            <a:r>
              <a:rPr lang="en-US" dirty="0"/>
              <a:t>When you </a:t>
            </a:r>
            <a:r>
              <a:rPr lang="en-US" b="1" dirty="0"/>
              <a:t>move your face</a:t>
            </a:r>
            <a:r>
              <a:rPr lang="en-US" dirty="0"/>
              <a:t>,</a:t>
            </a:r>
          </a:p>
          <a:p>
            <a:r>
              <a:rPr lang="en-US" dirty="0"/>
              <a:t>The filter must </a:t>
            </a:r>
            <a:r>
              <a:rPr lang="en-US" b="1" dirty="0"/>
              <a:t>update instantly</a:t>
            </a:r>
            <a:r>
              <a:rPr lang="en-US" dirty="0"/>
              <a:t>,</a:t>
            </a:r>
          </a:p>
          <a:p>
            <a:r>
              <a:rPr lang="en-US" dirty="0"/>
              <a:t>With </a:t>
            </a:r>
            <a:r>
              <a:rPr lang="en-US" b="1" dirty="0"/>
              <a:t>almost zero delay</a:t>
            </a:r>
            <a:r>
              <a:rPr lang="en-US" dirty="0"/>
              <a:t>.</a:t>
            </a:r>
          </a:p>
          <a:p>
            <a:r>
              <a:rPr lang="en-US" dirty="0"/>
              <a:t>If the system takes too long to respond → that delay is called </a:t>
            </a:r>
            <a:r>
              <a:rPr lang="en-US" b="1" dirty="0"/>
              <a:t>latency</a:t>
            </a:r>
            <a:r>
              <a:rPr lang="en-US" dirty="0"/>
              <a:t>.</a:t>
            </a:r>
          </a:p>
          <a:p>
            <a:br>
              <a:rPr lang="en-US" dirty="0"/>
            </a:br>
            <a:endParaRPr lang="en-US" dirty="0"/>
          </a:p>
          <a:p>
            <a:r>
              <a:rPr lang="en-US" b="1" dirty="0"/>
              <a:t>Example (Easy to Understand)</a:t>
            </a:r>
          </a:p>
          <a:p>
            <a:r>
              <a:rPr lang="en-US" dirty="0"/>
              <a:t>You blink → the filter should blink with you immediately.</a:t>
            </a:r>
          </a:p>
          <a:p>
            <a:r>
              <a:rPr lang="en-US" dirty="0"/>
              <a:t>If it reacts late (like after 0.5 seconds), that delay is </a:t>
            </a:r>
            <a:r>
              <a:rPr lang="en-US" b="1" dirty="0"/>
              <a:t>high latency</a:t>
            </a:r>
            <a:r>
              <a:rPr lang="en-US" dirty="0"/>
              <a:t>.</a:t>
            </a:r>
          </a:p>
          <a:p>
            <a:r>
              <a:rPr lang="en-US" dirty="0"/>
              <a:t>If it reacts instantly (&lt; 30 milliseconds), that is </a:t>
            </a:r>
            <a:r>
              <a:rPr lang="en-US" b="1" dirty="0"/>
              <a:t>low latency</a:t>
            </a:r>
            <a:r>
              <a:rPr lang="en-US" dirty="0"/>
              <a:t>.</a:t>
            </a:r>
          </a:p>
          <a:p>
            <a:br>
              <a:rPr lang="en-US" dirty="0"/>
            </a:br>
            <a:endParaRPr lang="en-US" dirty="0"/>
          </a:p>
          <a:p>
            <a:r>
              <a:rPr lang="en-US" b="1" dirty="0"/>
              <a:t>Why Low Latency is Important for Filters</a:t>
            </a:r>
          </a:p>
          <a:p>
            <a:r>
              <a:rPr lang="en-US" dirty="0"/>
              <a:t>Keeps filters smooth and realistic</a:t>
            </a:r>
          </a:p>
          <a:p>
            <a:r>
              <a:rPr lang="en-US" dirty="0"/>
              <a:t>Prevents lag or freezing</a:t>
            </a:r>
          </a:p>
          <a:p>
            <a:r>
              <a:rPr lang="en-US" dirty="0"/>
              <a:t>Makes AR effects feel natural and connected to your movement</a:t>
            </a:r>
          </a:p>
          <a:p>
            <a:r>
              <a:rPr lang="en-US" dirty="0"/>
              <a:t>Maintains user engagement</a:t>
            </a:r>
          </a:p>
          <a:p>
            <a:br>
              <a:rPr lang="en-US" dirty="0"/>
            </a:br>
            <a:endParaRPr lang="en-US" dirty="0"/>
          </a:p>
          <a:p>
            <a:r>
              <a:rPr lang="en-US" b="1" dirty="0"/>
              <a:t>One-Line Definition</a:t>
            </a:r>
          </a:p>
          <a:p>
            <a:r>
              <a:rPr lang="en-US" b="1" dirty="0"/>
              <a:t>Latency is the delay between input and output — the time it takes for a system to react.</a:t>
            </a:r>
            <a:endParaRPr lang="en-US" dirty="0"/>
          </a:p>
          <a:p>
            <a:endParaRPr lang="en-US" dirty="0"/>
          </a:p>
        </p:txBody>
      </p:sp>
      <p:sp>
        <p:nvSpPr>
          <p:cNvPr id="4" name="Slide Number Placeholder 3">
            <a:extLst>
              <a:ext uri="{FF2B5EF4-FFF2-40B4-BE49-F238E27FC236}">
                <a16:creationId xmlns:a16="http://schemas.microsoft.com/office/drawing/2014/main" id="{CA84F248-24C6-3EF8-6A61-72F59C6D61B4}"/>
              </a:ext>
            </a:extLst>
          </p:cNvPr>
          <p:cNvSpPr>
            <a:spLocks noGrp="1"/>
          </p:cNvSpPr>
          <p:nvPr>
            <p:ph type="sldNum" sz="quarter" idx="5"/>
          </p:nvPr>
        </p:nvSpPr>
        <p:spPr/>
        <p:txBody>
          <a:bodyPr/>
          <a:lstStyle/>
          <a:p>
            <a:fld id="{9F5A942E-2693-4C76-BDE3-67ACADFC2709}" type="slidenum">
              <a:rPr lang="en-US" smtClean="0"/>
              <a:t>5</a:t>
            </a:fld>
            <a:endParaRPr lang="en-US"/>
          </a:p>
        </p:txBody>
      </p:sp>
    </p:spTree>
    <p:extLst>
      <p:ext uri="{BB962C8B-B14F-4D97-AF65-F5344CB8AC3E}">
        <p14:creationId xmlns:p14="http://schemas.microsoft.com/office/powerpoint/2010/main" val="3658627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deeper, these are the key concepts behind filters.</a:t>
            </a:r>
            <a:br>
              <a:rPr lang="en-US" dirty="0"/>
            </a:br>
            <a:r>
              <a:rPr lang="en-US" dirty="0"/>
              <a:t>The camera captures a continuous video stream.</a:t>
            </a:r>
            <a:br>
              <a:rPr lang="en-US" dirty="0"/>
            </a:br>
            <a:r>
              <a:rPr lang="en-US" dirty="0"/>
              <a:t>Then detection algorithms locate the face.</a:t>
            </a:r>
            <a:br>
              <a:rPr lang="en-US" dirty="0"/>
            </a:br>
            <a:r>
              <a:rPr lang="en-US" dirty="0"/>
              <a:t>Landmarks find important facial points.</a:t>
            </a:r>
            <a:br>
              <a:rPr lang="en-US" dirty="0"/>
            </a:br>
            <a:r>
              <a:rPr lang="en-US" dirty="0"/>
              <a:t>And a mesh or 3D model is created on top of your face.</a:t>
            </a:r>
            <a:br>
              <a:rPr lang="en-US" dirty="0"/>
            </a:br>
            <a:r>
              <a:rPr lang="en-US" dirty="0"/>
              <a:t>These steps are the foundation of modern AR filters.</a:t>
            </a:r>
            <a:endParaRPr lang="en-US" b="1" dirty="0"/>
          </a:p>
          <a:p>
            <a:endParaRPr lang="en-US" b="1" dirty="0"/>
          </a:p>
          <a:p>
            <a:r>
              <a:rPr lang="en-US" dirty="0"/>
              <a:t>The first step is camera capture. Every frame of video is sent for processing. Modern phones capture around 30 to 60 frames per second, and each frame can contain millions of pixels. All this raw data has to be processed instantly for filters to work.</a:t>
            </a:r>
          </a:p>
        </p:txBody>
      </p:sp>
      <p:sp>
        <p:nvSpPr>
          <p:cNvPr id="4" name="Slide Number Placeholder 3"/>
          <p:cNvSpPr>
            <a:spLocks noGrp="1"/>
          </p:cNvSpPr>
          <p:nvPr>
            <p:ph type="sldNum" sz="quarter" idx="5"/>
          </p:nvPr>
        </p:nvSpPr>
        <p:spPr/>
        <p:txBody>
          <a:bodyPr/>
          <a:lstStyle/>
          <a:p>
            <a:fld id="{9F5A942E-2693-4C76-BDE3-67ACADFC2709}" type="slidenum">
              <a:rPr lang="en-US" smtClean="0"/>
              <a:t>6</a:t>
            </a:fld>
            <a:endParaRPr lang="en-US"/>
          </a:p>
        </p:txBody>
      </p:sp>
    </p:spTree>
    <p:extLst>
      <p:ext uri="{BB962C8B-B14F-4D97-AF65-F5344CB8AC3E}">
        <p14:creationId xmlns:p14="http://schemas.microsoft.com/office/powerpoint/2010/main" val="1375631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ECFA2-34DF-A022-443C-2F5009D19F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70A30C-18C6-74D8-0479-2C460E82F6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32E3D9-A653-5F03-395D-9C533BFCE473}"/>
              </a:ext>
            </a:extLst>
          </p:cNvPr>
          <p:cNvSpPr>
            <a:spLocks noGrp="1"/>
          </p:cNvSpPr>
          <p:nvPr>
            <p:ph type="body" idx="1"/>
          </p:nvPr>
        </p:nvSpPr>
        <p:spPr/>
        <p:txBody>
          <a:bodyPr/>
          <a:lstStyle/>
          <a:p>
            <a:r>
              <a:rPr lang="en-US" dirty="0"/>
              <a:t>After capturing the frame, the system runs a face detection algorithm. This identifies where your face is located within the image. Detectors must be fast and accurate, even when lighting changes or the camera moves.</a:t>
            </a:r>
          </a:p>
          <a:p>
            <a:endParaRPr lang="en-US" dirty="0"/>
          </a:p>
          <a:p>
            <a:r>
              <a:rPr lang="en-US" dirty="0"/>
              <a:t>These methods evolved from simple pattern-based detection (Haar) to shape-based detection (HOG+SVM), and now to highly accurate deep-learning CNNs like </a:t>
            </a:r>
            <a:r>
              <a:rPr lang="en-US" dirty="0" err="1"/>
              <a:t>MobileNet</a:t>
            </a:r>
            <a:r>
              <a:rPr lang="en-US" dirty="0"/>
              <a:t> and </a:t>
            </a:r>
            <a:r>
              <a:rPr lang="en-US" dirty="0" err="1"/>
              <a:t>BlazeFace</a:t>
            </a:r>
            <a:r>
              <a:rPr lang="en-US" dirty="0"/>
              <a:t>, which enable real-time AR filters on modern smartphones.</a:t>
            </a:r>
          </a:p>
          <a:p>
            <a:endParaRPr lang="en-US" baseline="0" dirty="0"/>
          </a:p>
          <a:p>
            <a:r>
              <a:rPr lang="en-US" b="1" dirty="0"/>
              <a:t>1️⃣ Haar Cascades (Older Method)</a:t>
            </a:r>
          </a:p>
          <a:p>
            <a:r>
              <a:rPr lang="en-US" b="1" dirty="0"/>
              <a:t>What it is:</a:t>
            </a:r>
            <a:br>
              <a:rPr lang="en-US" dirty="0"/>
            </a:br>
            <a:r>
              <a:rPr lang="en-US" dirty="0"/>
              <a:t>A classical computer-vision algorithm created by Viola–Jones in 2001.</a:t>
            </a:r>
          </a:p>
          <a:p>
            <a:r>
              <a:rPr lang="en-US" b="1" dirty="0"/>
              <a:t>How it works:</a:t>
            </a:r>
            <a:endParaRPr lang="en-US" dirty="0"/>
          </a:p>
          <a:p>
            <a:r>
              <a:rPr lang="en-US" dirty="0"/>
              <a:t>Uses pre-trained patterns (called Haar features) to detect the shape of a face.</a:t>
            </a:r>
          </a:p>
          <a:p>
            <a:r>
              <a:rPr lang="en-US" dirty="0"/>
              <a:t>Works by sliding a window across the image and checking if facial “patterns” match.</a:t>
            </a:r>
          </a:p>
          <a:p>
            <a:r>
              <a:rPr lang="en-US" dirty="0"/>
              <a:t>Very fast on older devices because it uses simple math.</a:t>
            </a:r>
          </a:p>
          <a:p>
            <a:r>
              <a:rPr lang="en-US" b="1" dirty="0"/>
              <a:t>Pros:</a:t>
            </a:r>
            <a:endParaRPr lang="en-US" dirty="0"/>
          </a:p>
          <a:p>
            <a:r>
              <a:rPr lang="en-US" dirty="0"/>
              <a:t>Lightweight</a:t>
            </a:r>
          </a:p>
          <a:p>
            <a:r>
              <a:rPr lang="en-US" dirty="0"/>
              <a:t>Works in real-time even on old hardware</a:t>
            </a:r>
          </a:p>
          <a:p>
            <a:r>
              <a:rPr lang="en-US" b="1" dirty="0"/>
              <a:t>Cons:</a:t>
            </a:r>
            <a:endParaRPr lang="en-US" dirty="0"/>
          </a:p>
          <a:p>
            <a:r>
              <a:rPr lang="en-US" dirty="0"/>
              <a:t>Not very accurate</a:t>
            </a:r>
          </a:p>
          <a:p>
            <a:r>
              <a:rPr lang="en-US" dirty="0"/>
              <a:t>Fails in bad lighting</a:t>
            </a:r>
          </a:p>
          <a:p>
            <a:r>
              <a:rPr lang="en-US" dirty="0"/>
              <a:t>Can only detect </a:t>
            </a:r>
            <a:r>
              <a:rPr lang="en-US" i="1" dirty="0"/>
              <a:t>frontal</a:t>
            </a:r>
            <a:r>
              <a:rPr lang="en-US" dirty="0"/>
              <a:t> faces properly</a:t>
            </a:r>
          </a:p>
          <a:p>
            <a:r>
              <a:rPr lang="en-US" dirty="0"/>
              <a:t>👉 Think of it as a very old-school pattern-matching system.</a:t>
            </a:r>
          </a:p>
          <a:p>
            <a:br>
              <a:rPr lang="en-US" dirty="0"/>
            </a:br>
            <a:endParaRPr lang="en-US" dirty="0"/>
          </a:p>
          <a:p>
            <a:r>
              <a:rPr lang="en-US" b="1" dirty="0"/>
              <a:t>2️⃣ HOG + SVM</a:t>
            </a:r>
          </a:p>
          <a:p>
            <a:r>
              <a:rPr lang="en-US" dirty="0"/>
              <a:t>(Histogram of Oriented Gradients + Support Vector Machine)</a:t>
            </a:r>
          </a:p>
          <a:p>
            <a:r>
              <a:rPr lang="en-US" b="1" dirty="0"/>
              <a:t>What it is:</a:t>
            </a:r>
            <a:br>
              <a:rPr lang="en-US" dirty="0"/>
            </a:br>
            <a:r>
              <a:rPr lang="en-US" dirty="0"/>
              <a:t>A more advanced traditional method used before deep learning became popular.</a:t>
            </a:r>
          </a:p>
          <a:p>
            <a:r>
              <a:rPr lang="en-US" b="1" dirty="0"/>
              <a:t>How it works:</a:t>
            </a:r>
            <a:endParaRPr lang="en-US" dirty="0"/>
          </a:p>
          <a:p>
            <a:r>
              <a:rPr lang="en-US" dirty="0"/>
              <a:t>HOG extracts edge directions (like outlines) of a face.</a:t>
            </a:r>
          </a:p>
          <a:p>
            <a:r>
              <a:rPr lang="en-US" dirty="0"/>
              <a:t>SVM classifier then decides whether those outlines represent a human face.</a:t>
            </a:r>
          </a:p>
          <a:p>
            <a:r>
              <a:rPr lang="en-US" dirty="0"/>
              <a:t>More accurate than Haar Cascades.</a:t>
            </a:r>
          </a:p>
          <a:p>
            <a:r>
              <a:rPr lang="en-US" b="1" dirty="0"/>
              <a:t>Pros:</a:t>
            </a:r>
            <a:endParaRPr lang="en-US" dirty="0"/>
          </a:p>
          <a:p>
            <a:r>
              <a:rPr lang="en-US" dirty="0"/>
              <a:t>Good accuracy</a:t>
            </a:r>
          </a:p>
          <a:p>
            <a:r>
              <a:rPr lang="en-US" dirty="0"/>
              <a:t>Works on different angles (not only frontal)</a:t>
            </a:r>
          </a:p>
          <a:p>
            <a:r>
              <a:rPr lang="en-US" b="1" dirty="0"/>
              <a:t>Cons:</a:t>
            </a:r>
            <a:endParaRPr lang="en-US" dirty="0"/>
          </a:p>
          <a:p>
            <a:r>
              <a:rPr lang="en-US" dirty="0"/>
              <a:t>Still slower and less accurate than deep learning</a:t>
            </a:r>
          </a:p>
          <a:p>
            <a:r>
              <a:rPr lang="en-US" dirty="0"/>
              <a:t>Struggles with complex backgrounds or low light</a:t>
            </a:r>
          </a:p>
          <a:p>
            <a:r>
              <a:rPr lang="en-US" dirty="0"/>
              <a:t>👉 It detects faces by understanding “shape + edges”, not patterns.</a:t>
            </a:r>
          </a:p>
          <a:p>
            <a:br>
              <a:rPr lang="en-US" dirty="0"/>
            </a:br>
            <a:endParaRPr lang="en-US" dirty="0"/>
          </a:p>
          <a:p>
            <a:r>
              <a:rPr lang="en-US" b="1" dirty="0"/>
              <a:t>3️⃣ Deep Learning CNNs (Modern Methods)</a:t>
            </a:r>
          </a:p>
          <a:p>
            <a:r>
              <a:rPr lang="en-US" b="1" dirty="0"/>
              <a:t>What it is:</a:t>
            </a:r>
            <a:br>
              <a:rPr lang="en-US" dirty="0"/>
            </a:br>
            <a:r>
              <a:rPr lang="en-US" dirty="0"/>
              <a:t>Uses Convolutional Neural Networks (CNNs) to detect faces directly from pixel patterns.</a:t>
            </a:r>
          </a:p>
          <a:p>
            <a:r>
              <a:rPr lang="en-US" b="1" dirty="0"/>
              <a:t>How it works:</a:t>
            </a:r>
            <a:endParaRPr lang="en-US" dirty="0"/>
          </a:p>
          <a:p>
            <a:r>
              <a:rPr lang="en-US" dirty="0"/>
              <a:t>CNN learns thousands of face patterns (eyes, nose, mouth, angles).</a:t>
            </a:r>
          </a:p>
          <a:p>
            <a:r>
              <a:rPr lang="en-US" dirty="0"/>
              <a:t>Detects faces with very high accuracy.</a:t>
            </a:r>
          </a:p>
          <a:p>
            <a:r>
              <a:rPr lang="en-US" dirty="0"/>
              <a:t>Works under different lighting conditions, angles, and expressions.</a:t>
            </a:r>
          </a:p>
          <a:p>
            <a:r>
              <a:rPr lang="en-US" dirty="0"/>
              <a:t>Used in all modern apps like Instagram, TikTok, Snapchat.</a:t>
            </a:r>
          </a:p>
          <a:p>
            <a:r>
              <a:rPr lang="en-US" b="1" dirty="0"/>
              <a:t>Pros:</a:t>
            </a:r>
            <a:endParaRPr lang="en-US" dirty="0"/>
          </a:p>
          <a:p>
            <a:r>
              <a:rPr lang="en-US" dirty="0"/>
              <a:t>Extremely accurate</a:t>
            </a:r>
          </a:p>
          <a:p>
            <a:r>
              <a:rPr lang="en-US" dirty="0"/>
              <a:t>Robust in real-world conditions</a:t>
            </a:r>
          </a:p>
          <a:p>
            <a:r>
              <a:rPr lang="en-US" dirty="0"/>
              <a:t>Detects multiple faces easily</a:t>
            </a:r>
          </a:p>
          <a:p>
            <a:r>
              <a:rPr lang="en-US" b="1" dirty="0"/>
              <a:t>Cons:</a:t>
            </a:r>
            <a:endParaRPr lang="en-US" dirty="0"/>
          </a:p>
          <a:p>
            <a:r>
              <a:rPr lang="en-US" dirty="0"/>
              <a:t>Requires GPU or optimized model</a:t>
            </a:r>
          </a:p>
          <a:p>
            <a:r>
              <a:rPr lang="en-US" dirty="0"/>
              <a:t>More computationally expensive</a:t>
            </a:r>
          </a:p>
          <a:p>
            <a:r>
              <a:rPr lang="en-US" dirty="0"/>
              <a:t>👉 This is the technology behind today’s AR filters and phone face unlock.</a:t>
            </a:r>
          </a:p>
          <a:p>
            <a:br>
              <a:rPr lang="en-US" dirty="0"/>
            </a:br>
            <a:endParaRPr lang="en-US" dirty="0"/>
          </a:p>
          <a:p>
            <a:r>
              <a:rPr lang="en-US" b="1" dirty="0"/>
              <a:t>4️⃣ MobileNetV2, </a:t>
            </a:r>
            <a:r>
              <a:rPr lang="en-US" b="1" dirty="0" err="1"/>
              <a:t>BlazeFace</a:t>
            </a:r>
            <a:r>
              <a:rPr lang="en-US" b="1" dirty="0"/>
              <a:t> (Lightweight CNNs)</a:t>
            </a:r>
          </a:p>
          <a:p>
            <a:r>
              <a:rPr lang="en-US" dirty="0"/>
              <a:t>These are </a:t>
            </a:r>
            <a:r>
              <a:rPr lang="en-US" b="1" dirty="0"/>
              <a:t>mobile-optimized deep-learning models</a:t>
            </a:r>
            <a:r>
              <a:rPr lang="en-US" dirty="0"/>
              <a:t> designed to run fast on phones.</a:t>
            </a:r>
          </a:p>
          <a:p>
            <a:r>
              <a:rPr lang="en-US" b="1" dirty="0"/>
              <a:t>MobileNetV2</a:t>
            </a:r>
          </a:p>
          <a:p>
            <a:r>
              <a:rPr lang="en-US" dirty="0"/>
              <a:t>Lightweight deep-learning model</a:t>
            </a:r>
          </a:p>
          <a:p>
            <a:r>
              <a:rPr lang="en-US" dirty="0"/>
              <a:t>Very efficient on mobile GPUs</a:t>
            </a:r>
          </a:p>
          <a:p>
            <a:r>
              <a:rPr lang="en-US" dirty="0"/>
              <a:t>Good accuracy with low computation</a:t>
            </a:r>
          </a:p>
          <a:p>
            <a:r>
              <a:rPr lang="en-US" b="1" dirty="0" err="1"/>
              <a:t>BlazeFace</a:t>
            </a:r>
            <a:r>
              <a:rPr lang="en-US" b="1" dirty="0"/>
              <a:t> (Used by Snapchat &amp; Google </a:t>
            </a:r>
            <a:r>
              <a:rPr lang="en-US" b="1" dirty="0" err="1"/>
              <a:t>MediaPipe</a:t>
            </a:r>
            <a:r>
              <a:rPr lang="en-US" b="1" dirty="0"/>
              <a:t>)</a:t>
            </a:r>
          </a:p>
          <a:p>
            <a:r>
              <a:rPr lang="en-US" dirty="0"/>
              <a:t>Ultra-fast CNN specialized for face detection</a:t>
            </a:r>
          </a:p>
          <a:p>
            <a:r>
              <a:rPr lang="en-US" dirty="0"/>
              <a:t>Designed for real-time AR on smartphones</a:t>
            </a:r>
          </a:p>
          <a:p>
            <a:r>
              <a:rPr lang="en-US" dirty="0"/>
              <a:t>Tracks faces even during fast movement</a:t>
            </a:r>
          </a:p>
          <a:p>
            <a:r>
              <a:rPr lang="en-US" dirty="0"/>
              <a:t>Used for filters, beauty mode, AR lenses</a:t>
            </a:r>
          </a:p>
          <a:p>
            <a:r>
              <a:rPr lang="en-US" b="1" dirty="0"/>
              <a:t>Pros:</a:t>
            </a:r>
            <a:endParaRPr lang="en-US" dirty="0"/>
          </a:p>
          <a:p>
            <a:r>
              <a:rPr lang="en-US" dirty="0"/>
              <a:t>Super fast (100–120 FPS)</a:t>
            </a:r>
          </a:p>
          <a:p>
            <a:r>
              <a:rPr lang="en-US" dirty="0"/>
              <a:t>Very small model size</a:t>
            </a:r>
          </a:p>
          <a:p>
            <a:r>
              <a:rPr lang="en-US" dirty="0"/>
              <a:t>Designed for real-time apps</a:t>
            </a:r>
          </a:p>
          <a:p>
            <a:r>
              <a:rPr lang="en-US" b="1" dirty="0"/>
              <a:t>Cons:</a:t>
            </a:r>
            <a:endParaRPr lang="en-US" dirty="0"/>
          </a:p>
          <a:p>
            <a:r>
              <a:rPr lang="en-US" dirty="0"/>
              <a:t>Slightly less accurate than big CNNs, but much faster</a:t>
            </a:r>
          </a:p>
          <a:p>
            <a:r>
              <a:rPr lang="en-US" dirty="0"/>
              <a:t>👉 These models let Snapchat filters run instantly even while the user moves the phone.</a:t>
            </a:r>
          </a:p>
          <a:p>
            <a:br>
              <a:rPr lang="en-US" dirty="0"/>
            </a:br>
            <a:endParaRPr lang="en-US" dirty="0"/>
          </a:p>
          <a:p>
            <a:r>
              <a:rPr lang="en-US" b="1" dirty="0"/>
              <a:t>🎯 Why Bounding Box is Important</a:t>
            </a:r>
          </a:p>
          <a:p>
            <a:r>
              <a:rPr lang="en-US" dirty="0"/>
              <a:t>After detection, the algorithm gives:</a:t>
            </a:r>
          </a:p>
          <a:p>
            <a:r>
              <a:rPr lang="en-US" dirty="0"/>
              <a:t>➡️ </a:t>
            </a:r>
            <a:r>
              <a:rPr lang="en-US" b="1" dirty="0"/>
              <a:t>A rectangle around the face</a:t>
            </a:r>
            <a:br>
              <a:rPr lang="en-US" dirty="0"/>
            </a:br>
            <a:r>
              <a:rPr lang="en-US" dirty="0"/>
              <a:t>This bounding box helps the next steps:</a:t>
            </a:r>
          </a:p>
          <a:p>
            <a:r>
              <a:rPr lang="en-US" dirty="0"/>
              <a:t>Landmark detection</a:t>
            </a:r>
          </a:p>
          <a:p>
            <a:r>
              <a:rPr lang="en-US" dirty="0"/>
              <a:t>Mesh generation</a:t>
            </a:r>
          </a:p>
          <a:p>
            <a:r>
              <a:rPr lang="en-US" dirty="0"/>
              <a:t>Effect placement</a:t>
            </a:r>
          </a:p>
          <a:p>
            <a:r>
              <a:rPr lang="en-US" dirty="0"/>
              <a:t>Tracking your movements</a:t>
            </a:r>
          </a:p>
          <a:p>
            <a:r>
              <a:rPr lang="en-US" dirty="0"/>
              <a:t>It is the foundation of the entire AR filter pipeline.</a:t>
            </a:r>
          </a:p>
          <a:p>
            <a:endParaRPr lang="en-US" baseline="0" dirty="0"/>
          </a:p>
        </p:txBody>
      </p:sp>
      <p:sp>
        <p:nvSpPr>
          <p:cNvPr id="4" name="Slide Number Placeholder 3">
            <a:extLst>
              <a:ext uri="{FF2B5EF4-FFF2-40B4-BE49-F238E27FC236}">
                <a16:creationId xmlns:a16="http://schemas.microsoft.com/office/drawing/2014/main" id="{FD71B057-EDC6-FCFE-7F41-45C90E47AC43}"/>
              </a:ext>
            </a:extLst>
          </p:cNvPr>
          <p:cNvSpPr>
            <a:spLocks noGrp="1"/>
          </p:cNvSpPr>
          <p:nvPr>
            <p:ph type="sldNum" sz="quarter" idx="5"/>
          </p:nvPr>
        </p:nvSpPr>
        <p:spPr/>
        <p:txBody>
          <a:bodyPr/>
          <a:lstStyle/>
          <a:p>
            <a:fld id="{9F5A942E-2693-4C76-BDE3-67ACADFC2709}" type="slidenum">
              <a:rPr lang="en-US" smtClean="0"/>
              <a:t>7</a:t>
            </a:fld>
            <a:endParaRPr lang="en-US"/>
          </a:p>
        </p:txBody>
      </p:sp>
    </p:spTree>
    <p:extLst>
      <p:ext uri="{BB962C8B-B14F-4D97-AF65-F5344CB8AC3E}">
        <p14:creationId xmlns:p14="http://schemas.microsoft.com/office/powerpoint/2010/main" val="959056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FEC5A-2D9C-C9DF-E398-4B2E0932D3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4B1BD-17A5-1E62-E514-71EC2100DA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07ED3-AF5C-C738-E2F1-A6C49233148A}"/>
              </a:ext>
            </a:extLst>
          </p:cNvPr>
          <p:cNvSpPr>
            <a:spLocks noGrp="1"/>
          </p:cNvSpPr>
          <p:nvPr>
            <p:ph type="body" idx="1"/>
          </p:nvPr>
        </p:nvSpPr>
        <p:spPr/>
        <p:txBody>
          <a:bodyPr/>
          <a:lstStyle/>
          <a:p>
            <a:r>
              <a:rPr lang="en-US" dirty="0"/>
              <a:t>Once the face is detected, the algorithm identifies important points—called landmarks. These include the eyes, nose, lips, and jawline. Typically, 60 to 100 points are mapped. These points anchor the filter and make effects stable.</a:t>
            </a:r>
          </a:p>
        </p:txBody>
      </p:sp>
      <p:sp>
        <p:nvSpPr>
          <p:cNvPr id="4" name="Slide Number Placeholder 3">
            <a:extLst>
              <a:ext uri="{FF2B5EF4-FFF2-40B4-BE49-F238E27FC236}">
                <a16:creationId xmlns:a16="http://schemas.microsoft.com/office/drawing/2014/main" id="{24B72BEF-7C5F-5352-772D-366215CB39D4}"/>
              </a:ext>
            </a:extLst>
          </p:cNvPr>
          <p:cNvSpPr>
            <a:spLocks noGrp="1"/>
          </p:cNvSpPr>
          <p:nvPr>
            <p:ph type="sldNum" sz="quarter" idx="5"/>
          </p:nvPr>
        </p:nvSpPr>
        <p:spPr/>
        <p:txBody>
          <a:bodyPr/>
          <a:lstStyle/>
          <a:p>
            <a:fld id="{9F5A942E-2693-4C76-BDE3-67ACADFC2709}" type="slidenum">
              <a:rPr lang="en-US" smtClean="0"/>
              <a:t>8</a:t>
            </a:fld>
            <a:endParaRPr lang="en-US"/>
          </a:p>
        </p:txBody>
      </p:sp>
    </p:spTree>
    <p:extLst>
      <p:ext uri="{BB962C8B-B14F-4D97-AF65-F5344CB8AC3E}">
        <p14:creationId xmlns:p14="http://schemas.microsoft.com/office/powerpoint/2010/main" val="2175316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E7DAA-2D1F-2047-2A5A-33EB41753D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F9BA07-22EC-F750-5F9F-680396A367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BEF981-F62E-D23D-6DF0-F0E36CD5E244}"/>
              </a:ext>
            </a:extLst>
          </p:cNvPr>
          <p:cNvSpPr>
            <a:spLocks noGrp="1"/>
          </p:cNvSpPr>
          <p:nvPr>
            <p:ph type="body" idx="1"/>
          </p:nvPr>
        </p:nvSpPr>
        <p:spPr/>
        <p:txBody>
          <a:bodyPr/>
          <a:lstStyle/>
          <a:p>
            <a:r>
              <a:rPr lang="en-US" b="1" dirty="0"/>
              <a:t>Segmentation</a:t>
            </a:r>
          </a:p>
          <a:p>
            <a:r>
              <a:rPr lang="en-US" dirty="0"/>
              <a:t>“Segmentation is the step where the system separates the foreground from the background.</a:t>
            </a:r>
            <a:br>
              <a:rPr lang="en-US" dirty="0"/>
            </a:br>
            <a:r>
              <a:rPr lang="en-US" dirty="0"/>
              <a:t>The foreground is usually the user’s face or body, and everything behind them is considered the background.</a:t>
            </a:r>
          </a:p>
          <a:p>
            <a:r>
              <a:rPr lang="en-US" dirty="0"/>
              <a:t>This separation allows filters to apply effects only on the user—such as background blur, background color change, or replacing the background completely.</a:t>
            </a:r>
          </a:p>
          <a:p>
            <a:r>
              <a:rPr lang="en-US" dirty="0"/>
              <a:t>For example, when Instagram blurs your background during a selfie, it’s segmentation that makes sure your face stays clear while the surroundings become soft.”</a:t>
            </a:r>
          </a:p>
          <a:p>
            <a:br>
              <a:rPr lang="en-US" dirty="0"/>
            </a:br>
            <a:endParaRPr lang="en-US" dirty="0"/>
          </a:p>
          <a:p>
            <a:r>
              <a:rPr lang="en-US" b="1" dirty="0"/>
              <a:t>Pose Estimation</a:t>
            </a:r>
          </a:p>
          <a:p>
            <a:r>
              <a:rPr lang="en-US" dirty="0"/>
              <a:t>“After segmentation, the system also calculates pose estimation.</a:t>
            </a:r>
            <a:br>
              <a:rPr lang="en-US" dirty="0"/>
            </a:br>
            <a:r>
              <a:rPr lang="en-US" dirty="0"/>
              <a:t>Pose estimation tells the system how your head is positioned—whether you’re looking up, down, left, or right. It also tracks the direction of your movement.</a:t>
            </a:r>
          </a:p>
          <a:p>
            <a:r>
              <a:rPr lang="en-US" dirty="0"/>
              <a:t>This is extremely important for 3D filters and AR effects, because the filter needs to stay correctly aligned with your head.</a:t>
            </a:r>
            <a:br>
              <a:rPr lang="en-US" dirty="0"/>
            </a:br>
            <a:r>
              <a:rPr lang="en-US" dirty="0"/>
              <a:t>For example, if you turn your head, the 3D glasses, masks, or animal ears should rotate with your movement exactly. Pose estimation makes this happen smoothly.”</a:t>
            </a:r>
          </a:p>
          <a:p>
            <a:br>
              <a:rPr lang="en-US" dirty="0"/>
            </a:br>
            <a:endParaRPr lang="en-US" dirty="0"/>
          </a:p>
          <a:p>
            <a:r>
              <a:rPr lang="en-US" b="1" dirty="0"/>
              <a:t>Short Summary (if teacher asks)</a:t>
            </a:r>
          </a:p>
          <a:p>
            <a:r>
              <a:rPr lang="en-US" dirty="0"/>
              <a:t>“Segmentation separates you from the background, and pose estimation understands how your head is positioned. Together, they make filters realistic, accurate, and responsive.”</a:t>
            </a:r>
          </a:p>
          <a:p>
            <a:endParaRPr lang="en-US" dirty="0"/>
          </a:p>
        </p:txBody>
      </p:sp>
      <p:sp>
        <p:nvSpPr>
          <p:cNvPr id="4" name="Slide Number Placeholder 3">
            <a:extLst>
              <a:ext uri="{FF2B5EF4-FFF2-40B4-BE49-F238E27FC236}">
                <a16:creationId xmlns:a16="http://schemas.microsoft.com/office/drawing/2014/main" id="{87939470-9853-B330-B7AC-0D95536EBB66}"/>
              </a:ext>
            </a:extLst>
          </p:cNvPr>
          <p:cNvSpPr>
            <a:spLocks noGrp="1"/>
          </p:cNvSpPr>
          <p:nvPr>
            <p:ph type="sldNum" sz="quarter" idx="5"/>
          </p:nvPr>
        </p:nvSpPr>
        <p:spPr/>
        <p:txBody>
          <a:bodyPr/>
          <a:lstStyle/>
          <a:p>
            <a:fld id="{9F5A942E-2693-4C76-BDE3-67ACADFC2709}" type="slidenum">
              <a:rPr lang="en-US" smtClean="0"/>
              <a:t>9</a:t>
            </a:fld>
            <a:endParaRPr lang="en-US"/>
          </a:p>
        </p:txBody>
      </p:sp>
    </p:spTree>
    <p:extLst>
      <p:ext uri="{BB962C8B-B14F-4D97-AF65-F5344CB8AC3E}">
        <p14:creationId xmlns:p14="http://schemas.microsoft.com/office/powerpoint/2010/main" val="1638060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jpeg"/><Relationship Id="rId7" Type="http://schemas.openxmlformats.org/officeDocument/2006/relationships/image" Target="../media/image3.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4.jpeg"/><Relationship Id="rId4" Type="http://schemas.openxmlformats.org/officeDocument/2006/relationships/image" Target="../media/image23.jpeg"/><Relationship Id="rId9"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6.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8.sv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8.svg"/></Relationships>
</file>

<file path=ppt/slides/_rels/slide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hyperlink" Target="https://onlinelibrary.wiley.com/doi/full/10.1002/mar.21639" TargetMode="External"/><Relationship Id="rId4" Type="http://schemas.openxmlformats.org/officeDocument/2006/relationships/hyperlink" Target="https://www.cogitatiopress.com/mediaandcommunication/article/viewFile/7016/3449"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7910" y="3665621"/>
            <a:ext cx="9763125" cy="3838439"/>
            <a:chOff x="0" y="0"/>
            <a:chExt cx="13017500" cy="5117919"/>
          </a:xfrm>
        </p:grpSpPr>
        <p:sp>
          <p:nvSpPr>
            <p:cNvPr id="3" name="TextBox 3"/>
            <p:cNvSpPr txBox="1"/>
            <p:nvPr/>
          </p:nvSpPr>
          <p:spPr>
            <a:xfrm>
              <a:off x="0" y="190500"/>
              <a:ext cx="13017500" cy="3721100"/>
            </a:xfrm>
            <a:prstGeom prst="rect">
              <a:avLst/>
            </a:prstGeom>
          </p:spPr>
          <p:txBody>
            <a:bodyPr lIns="0" tIns="0" rIns="0" bIns="0" rtlCol="0" anchor="t">
              <a:spAutoFit/>
            </a:bodyPr>
            <a:lstStyle/>
            <a:p>
              <a:pPr marL="0" lvl="0" indent="0" algn="l">
                <a:lnSpc>
                  <a:spcPts val="10500"/>
                </a:lnSpc>
              </a:pPr>
              <a:r>
                <a:rPr lang="en-US" sz="10500" spc="-210" dirty="0">
                  <a:solidFill>
                    <a:srgbClr val="3D4E6D"/>
                  </a:solidFill>
                  <a:latin typeface="Tenor Sans"/>
                  <a:ea typeface="Tenor Sans"/>
                  <a:cs typeface="Tenor Sans"/>
                  <a:sym typeface="Tenor Sans"/>
                </a:rPr>
                <a:t>Social Media Filters</a:t>
              </a:r>
            </a:p>
          </p:txBody>
        </p:sp>
        <p:sp>
          <p:nvSpPr>
            <p:cNvPr id="4" name="TextBox 4"/>
            <p:cNvSpPr txBox="1"/>
            <p:nvPr/>
          </p:nvSpPr>
          <p:spPr>
            <a:xfrm>
              <a:off x="0" y="4421644"/>
              <a:ext cx="13017500" cy="696275"/>
            </a:xfrm>
            <a:prstGeom prst="rect">
              <a:avLst/>
            </a:prstGeom>
          </p:spPr>
          <p:txBody>
            <a:bodyPr lIns="0" tIns="0" rIns="0" bIns="0" rtlCol="0" anchor="t">
              <a:spAutoFit/>
            </a:bodyPr>
            <a:lstStyle/>
            <a:p>
              <a:pPr marL="0" lvl="0" indent="0" algn="l">
                <a:lnSpc>
                  <a:spcPts val="4480"/>
                </a:lnSpc>
                <a:spcBef>
                  <a:spcPct val="0"/>
                </a:spcBef>
              </a:pPr>
              <a:r>
                <a:rPr lang="en-US" sz="3200" dirty="0">
                  <a:solidFill>
                    <a:srgbClr val="3D4E6D"/>
                  </a:solidFill>
                  <a:latin typeface="Clear Sans"/>
                  <a:ea typeface="Clear Sans"/>
                  <a:cs typeface="Clear Sans"/>
                  <a:sym typeface="Clear Sans"/>
                </a:rPr>
                <a:t>PARALLEL IMAGE PROCESSING</a:t>
              </a:r>
            </a:p>
          </p:txBody>
        </p:sp>
      </p:grpSp>
      <p:grpSp>
        <p:nvGrpSpPr>
          <p:cNvPr id="5" name="Group 5"/>
          <p:cNvGrpSpPr/>
          <p:nvPr/>
        </p:nvGrpSpPr>
        <p:grpSpPr>
          <a:xfrm>
            <a:off x="12172950" y="0"/>
            <a:ext cx="6115050" cy="10287000"/>
            <a:chOff x="0" y="0"/>
            <a:chExt cx="947381" cy="1593725"/>
          </a:xfrm>
        </p:grpSpPr>
        <p:sp>
          <p:nvSpPr>
            <p:cNvPr id="6" name="Freeform 6"/>
            <p:cNvSpPr/>
            <p:nvPr/>
          </p:nvSpPr>
          <p:spPr>
            <a:xfrm>
              <a:off x="0" y="0"/>
              <a:ext cx="947381" cy="1593725"/>
            </a:xfrm>
            <a:custGeom>
              <a:avLst/>
              <a:gdLst/>
              <a:ahLst/>
              <a:cxnLst/>
              <a:rect l="l" t="t" r="r" b="b"/>
              <a:pathLst>
                <a:path w="947381" h="1593725">
                  <a:moveTo>
                    <a:pt x="0" y="0"/>
                  </a:moveTo>
                  <a:lnTo>
                    <a:pt x="947381" y="0"/>
                  </a:lnTo>
                  <a:lnTo>
                    <a:pt x="947381" y="1593725"/>
                  </a:lnTo>
                  <a:lnTo>
                    <a:pt x="0" y="1593725"/>
                  </a:lnTo>
                  <a:close/>
                </a:path>
              </a:pathLst>
            </a:custGeom>
            <a:blipFill>
              <a:blip r:embed="rId3"/>
              <a:stretch>
                <a:fillRect t="-58" b="-58"/>
              </a:stretch>
            </a:blipFill>
          </p:spPr>
          <p:txBody>
            <a:bodyPr/>
            <a:lstStyle/>
            <a:p>
              <a:endParaRPr lang="en-US" dirty="0"/>
            </a:p>
          </p:txBody>
        </p:sp>
      </p:grpSp>
      <p:sp>
        <p:nvSpPr>
          <p:cNvPr id="7" name="Freeform 7"/>
          <p:cNvSpPr/>
          <p:nvPr/>
        </p:nvSpPr>
        <p:spPr>
          <a:xfrm>
            <a:off x="8774635" y="7396104"/>
            <a:ext cx="6274865" cy="4114800"/>
          </a:xfrm>
          <a:custGeom>
            <a:avLst/>
            <a:gdLst/>
            <a:ahLst/>
            <a:cxnLst/>
            <a:rect l="l" t="t" r="r" b="b"/>
            <a:pathLst>
              <a:path w="6274865" h="4114800">
                <a:moveTo>
                  <a:pt x="0" y="0"/>
                </a:moveTo>
                <a:lnTo>
                  <a:pt x="6274865" y="0"/>
                </a:lnTo>
                <a:lnTo>
                  <a:pt x="627486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dirty="0"/>
          </a:p>
        </p:txBody>
      </p:sp>
      <p:sp>
        <p:nvSpPr>
          <p:cNvPr id="8" name="Google Shape;61;p17">
            <a:extLst>
              <a:ext uri="{FF2B5EF4-FFF2-40B4-BE49-F238E27FC236}">
                <a16:creationId xmlns:a16="http://schemas.microsoft.com/office/drawing/2014/main" id="{E3D6F8C9-BCA2-E804-DFDC-B2E78AD371AC}"/>
              </a:ext>
            </a:extLst>
          </p:cNvPr>
          <p:cNvSpPr txBox="1">
            <a:spLocks/>
          </p:cNvSpPr>
          <p:nvPr/>
        </p:nvSpPr>
        <p:spPr>
          <a:xfrm>
            <a:off x="947910" y="7867543"/>
            <a:ext cx="6824490" cy="1155725"/>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Clr>
                <a:schemeClr val="dk1"/>
              </a:buClr>
              <a:buSzPts val="1100"/>
              <a:buFont typeface="Arial"/>
              <a:buNone/>
            </a:pPr>
            <a:r>
              <a:rPr lang="en-US" b="1" dirty="0">
                <a:solidFill>
                  <a:schemeClr val="tx2">
                    <a:lumMod val="75000"/>
                  </a:schemeClr>
                </a:solidFill>
                <a:latin typeface="Clear Sans" panose="020B0604020202020204" charset="0"/>
                <a:cs typeface="Clear Sans" panose="020B0604020202020204" charset="0"/>
              </a:rPr>
              <a:t>Group Members:</a:t>
            </a:r>
          </a:p>
          <a:p>
            <a:pPr marL="0" indent="0">
              <a:spcBef>
                <a:spcPts val="0"/>
              </a:spcBef>
              <a:buClr>
                <a:schemeClr val="dk1"/>
              </a:buClr>
              <a:buSzPts val="1100"/>
              <a:buFont typeface="Arial"/>
              <a:buNone/>
            </a:pPr>
            <a:r>
              <a:rPr lang="en-US" dirty="0">
                <a:solidFill>
                  <a:schemeClr val="tx2">
                    <a:lumMod val="75000"/>
                  </a:schemeClr>
                </a:solidFill>
                <a:latin typeface="Clear Sans" panose="020B0604020202020204" charset="0"/>
                <a:cs typeface="Clear Sans" panose="020B0604020202020204" charset="0"/>
              </a:rPr>
              <a:t>Munaza Malik (44956)</a:t>
            </a:r>
          </a:p>
          <a:p>
            <a:pPr marL="0" indent="0">
              <a:spcBef>
                <a:spcPts val="0"/>
              </a:spcBef>
              <a:buClr>
                <a:schemeClr val="dk1"/>
              </a:buClr>
              <a:buSzPts val="1100"/>
              <a:buFont typeface="Arial"/>
              <a:buNone/>
            </a:pPr>
            <a:r>
              <a:rPr lang="en-US" dirty="0">
                <a:solidFill>
                  <a:schemeClr val="tx2">
                    <a:lumMod val="75000"/>
                  </a:schemeClr>
                </a:solidFill>
                <a:latin typeface="Clear Sans" panose="020B0604020202020204" charset="0"/>
                <a:cs typeface="Clear Sans" panose="020B0604020202020204" charset="0"/>
              </a:rPr>
              <a:t>Maira (45791)</a:t>
            </a:r>
          </a:p>
          <a:p>
            <a:pPr marL="0" indent="0">
              <a:spcBef>
                <a:spcPts val="0"/>
              </a:spcBef>
              <a:buClr>
                <a:schemeClr val="dk1"/>
              </a:buClr>
              <a:buSzPts val="1100"/>
              <a:buFont typeface="Arial"/>
              <a:buNone/>
            </a:pPr>
            <a:r>
              <a:rPr lang="en-US" b="1" dirty="0">
                <a:solidFill>
                  <a:schemeClr val="tx2">
                    <a:lumMod val="75000"/>
                  </a:schemeClr>
                </a:solidFill>
                <a:latin typeface="Clear Sans" panose="020B0604020202020204" charset="0"/>
                <a:cs typeface="Clear Sans" panose="020B0604020202020204" charset="0"/>
              </a:rPr>
              <a:t>Submitted To: </a:t>
            </a:r>
            <a:r>
              <a:rPr lang="en-US" dirty="0">
                <a:solidFill>
                  <a:schemeClr val="tx2">
                    <a:lumMod val="75000"/>
                  </a:schemeClr>
                </a:solidFill>
                <a:latin typeface="Clear Sans" panose="020B0604020202020204" charset="0"/>
                <a:cs typeface="Clear Sans" panose="020B0604020202020204" charset="0"/>
              </a:rPr>
              <a:t>Dr. Hajra Murtaza</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24DE42-042A-F8B0-4C80-72B7CC92349D}"/>
              </a:ext>
            </a:extLst>
          </p:cNvPr>
          <p:cNvPicPr>
            <a:picLocks noChangeAspect="1"/>
          </p:cNvPicPr>
          <p:nvPr/>
        </p:nvPicPr>
        <p:blipFill>
          <a:blip r:embed="rId3">
            <a:extLst>
              <a:ext uri="{28A0092B-C50C-407E-A947-70E740481C1C}">
                <a14:useLocalDpi xmlns:a14="http://schemas.microsoft.com/office/drawing/2010/main" val="0"/>
              </a:ext>
            </a:extLst>
          </a:blip>
          <a:srcRect t="31250" b="28906"/>
          <a:stretch>
            <a:fillRect/>
          </a:stretch>
        </p:blipFill>
        <p:spPr>
          <a:xfrm>
            <a:off x="1447800" y="5988563"/>
            <a:ext cx="14630400" cy="3886200"/>
          </a:xfrm>
          <a:prstGeom prst="rect">
            <a:avLst/>
          </a:prstGeom>
        </p:spPr>
      </p:pic>
      <p:grpSp>
        <p:nvGrpSpPr>
          <p:cNvPr id="2" name="Group 2"/>
          <p:cNvGrpSpPr/>
          <p:nvPr/>
        </p:nvGrpSpPr>
        <p:grpSpPr>
          <a:xfrm>
            <a:off x="819150" y="1591240"/>
            <a:ext cx="16954500" cy="3994723"/>
            <a:chOff x="203200" y="38854"/>
            <a:chExt cx="22606000" cy="5326297"/>
          </a:xfrm>
        </p:grpSpPr>
        <p:sp>
          <p:nvSpPr>
            <p:cNvPr id="3" name="TextBox 3"/>
            <p:cNvSpPr txBox="1"/>
            <p:nvPr/>
          </p:nvSpPr>
          <p:spPr>
            <a:xfrm>
              <a:off x="203200" y="38854"/>
              <a:ext cx="11099800" cy="2819400"/>
            </a:xfrm>
            <a:prstGeom prst="rect">
              <a:avLst/>
            </a:prstGeom>
          </p:spPr>
          <p:txBody>
            <a:bodyPr lIns="0" tIns="0" rIns="0" bIns="0" rtlCol="0" anchor="t">
              <a:spAutoFit/>
            </a:bodyPr>
            <a:lstStyle/>
            <a:p>
              <a:pPr marL="0" lvl="0" indent="0" algn="l">
                <a:lnSpc>
                  <a:spcPts val="8399"/>
                </a:lnSpc>
                <a:spcBef>
                  <a:spcPct val="0"/>
                </a:spcBef>
              </a:pPr>
              <a:r>
                <a:rPr lang="en-US" sz="6999" spc="-139" dirty="0">
                  <a:solidFill>
                    <a:srgbClr val="3D4E6D"/>
                  </a:solidFill>
                  <a:latin typeface="Tenor Sans"/>
                  <a:ea typeface="Tenor Sans"/>
                  <a:cs typeface="Tenor Sans"/>
                  <a:sym typeface="Tenor Sans"/>
                </a:rPr>
                <a:t>Understanding the Technical Pipeline</a:t>
              </a:r>
            </a:p>
          </p:txBody>
        </p:sp>
        <p:sp>
          <p:nvSpPr>
            <p:cNvPr id="4" name="TextBox 4"/>
            <p:cNvSpPr txBox="1"/>
            <p:nvPr/>
          </p:nvSpPr>
          <p:spPr>
            <a:xfrm>
              <a:off x="11709400" y="406401"/>
              <a:ext cx="11099800" cy="505353"/>
            </a:xfrm>
            <a:prstGeom prst="rect">
              <a:avLst/>
            </a:prstGeom>
          </p:spPr>
          <p:txBody>
            <a:bodyPr lIns="0" tIns="0" rIns="0" bIns="0" rtlCol="0" anchor="t">
              <a:spAutoFit/>
            </a:bodyPr>
            <a:lstStyle/>
            <a:p>
              <a:pPr marL="0" lvl="0" indent="0" algn="l">
                <a:lnSpc>
                  <a:spcPts val="2879"/>
                </a:lnSpc>
                <a:spcBef>
                  <a:spcPct val="0"/>
                </a:spcBef>
              </a:pPr>
              <a:r>
                <a:rPr lang="en-US" sz="3200" b="1" dirty="0">
                  <a:solidFill>
                    <a:srgbClr val="7A95C6"/>
                  </a:solidFill>
                  <a:latin typeface="Clear Sans Bold"/>
                  <a:ea typeface="Clear Sans Bold"/>
                  <a:cs typeface="Clear Sans Bold"/>
                  <a:sym typeface="Clear Sans Bold"/>
                </a:rPr>
                <a:t>STEPS FROM CAMERA TO OUTPUT</a:t>
              </a:r>
            </a:p>
          </p:txBody>
        </p:sp>
        <p:sp>
          <p:nvSpPr>
            <p:cNvPr id="5" name="TextBox 5"/>
            <p:cNvSpPr txBox="1"/>
            <p:nvPr/>
          </p:nvSpPr>
          <p:spPr>
            <a:xfrm>
              <a:off x="11709400" y="1425611"/>
              <a:ext cx="11099800" cy="3939540"/>
            </a:xfrm>
            <a:prstGeom prst="rect">
              <a:avLst/>
            </a:prstGeom>
          </p:spPr>
          <p:txBody>
            <a:bodyPr lIns="0" tIns="0" rIns="0" bIns="0" rtlCol="0" anchor="t">
              <a:spAutoFit/>
            </a:bodyPr>
            <a:lstStyle/>
            <a:p>
              <a:pPr marL="453390" lvl="1" indent="-226695" algn="l">
                <a:buFont typeface="Arial"/>
                <a:buChar char="•"/>
              </a:pPr>
              <a:r>
                <a:rPr lang="en-US" sz="3200" dirty="0">
                  <a:solidFill>
                    <a:srgbClr val="3D4E6D"/>
                  </a:solidFill>
                  <a:latin typeface="Clear Sans"/>
                  <a:ea typeface="Clear Sans"/>
                  <a:cs typeface="Clear Sans"/>
                  <a:sym typeface="Clear Sans"/>
                </a:rPr>
                <a:t>Camera captures live video feed</a:t>
              </a:r>
            </a:p>
            <a:p>
              <a:pPr marL="453390" lvl="1" indent="-226695" algn="l">
                <a:buFont typeface="Arial"/>
                <a:buChar char="•"/>
              </a:pPr>
              <a:r>
                <a:rPr lang="en-US" sz="3200" dirty="0">
                  <a:solidFill>
                    <a:srgbClr val="3D4E6D"/>
                  </a:solidFill>
                  <a:latin typeface="Clear Sans"/>
                  <a:ea typeface="Clear Sans"/>
                  <a:cs typeface="Clear Sans"/>
                  <a:sym typeface="Clear Sans"/>
                </a:rPr>
                <a:t>Detection identifies faces in real time</a:t>
              </a:r>
            </a:p>
            <a:p>
              <a:pPr marL="453390" lvl="1" indent="-226695" algn="l">
                <a:buFont typeface="Arial"/>
                <a:buChar char="•"/>
              </a:pPr>
              <a:r>
                <a:rPr lang="en-US" sz="3200" dirty="0">
                  <a:solidFill>
                    <a:srgbClr val="3D4E6D"/>
                  </a:solidFill>
                  <a:latin typeface="Clear Sans"/>
                  <a:ea typeface="Clear Sans"/>
                  <a:cs typeface="Clear Sans"/>
                  <a:sym typeface="Clear Sans"/>
                </a:rPr>
                <a:t>Landmarks locate key facial features</a:t>
              </a:r>
            </a:p>
            <a:p>
              <a:pPr marL="453390" lvl="1" indent="-226695" algn="l">
                <a:buFont typeface="Arial"/>
                <a:buChar char="•"/>
              </a:pPr>
              <a:r>
                <a:rPr lang="en-US" sz="3200" dirty="0">
                  <a:solidFill>
                    <a:srgbClr val="3D4E6D"/>
                  </a:solidFill>
                  <a:latin typeface="Clear Sans"/>
                  <a:ea typeface="Clear Sans"/>
                  <a:cs typeface="Clear Sans"/>
                  <a:sym typeface="Clear Sans"/>
                </a:rPr>
                <a:t>Mesh creates a 3D model of the face</a:t>
              </a:r>
            </a:p>
            <a:p>
              <a:pPr marL="453390" lvl="1" indent="-226695" algn="l">
                <a:buFont typeface="Arial"/>
                <a:buChar char="•"/>
              </a:pPr>
              <a:r>
                <a:rPr lang="en-US" sz="3200" dirty="0">
                  <a:solidFill>
                    <a:srgbClr val="3D4E6D"/>
                  </a:solidFill>
                  <a:latin typeface="Clear Sans"/>
                  <a:ea typeface="Clear Sans"/>
                  <a:cs typeface="Clear Sans"/>
                  <a:sym typeface="Clear Sans"/>
                </a:rPr>
                <a:t>Filters apply effects based on mesh</a:t>
              </a:r>
            </a:p>
            <a:p>
              <a:pPr marL="453390" lvl="1" indent="-226695" algn="l">
                <a:buFont typeface="Arial"/>
                <a:buChar char="•"/>
              </a:pPr>
              <a:r>
                <a:rPr lang="en-US" sz="3200" dirty="0">
                  <a:solidFill>
                    <a:srgbClr val="3D4E6D"/>
                  </a:solidFill>
                  <a:latin typeface="Clear Sans"/>
                  <a:ea typeface="Clear Sans"/>
                  <a:cs typeface="Clear Sans"/>
                  <a:sym typeface="Clear Sans"/>
                </a:rPr>
                <a:t>GPU renders the final image output</a:t>
              </a:r>
            </a:p>
          </p:txBody>
        </p:sp>
      </p:grpSp>
      <p:sp>
        <p:nvSpPr>
          <p:cNvPr id="6" name="Freeform 6"/>
          <p:cNvSpPr/>
          <p:nvPr/>
        </p:nvSpPr>
        <p:spPr>
          <a:xfrm>
            <a:off x="15150568"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3" name="TextBox 5">
            <a:extLst>
              <a:ext uri="{FF2B5EF4-FFF2-40B4-BE49-F238E27FC236}">
                <a16:creationId xmlns:a16="http://schemas.microsoft.com/office/drawing/2014/main" id="{07F5C3AE-AC7C-0981-E662-6A0719EDFCA8}"/>
              </a:ext>
            </a:extLst>
          </p:cNvPr>
          <p:cNvSpPr txBox="1"/>
          <p:nvPr/>
        </p:nvSpPr>
        <p:spPr>
          <a:xfrm>
            <a:off x="22210844" y="11250760"/>
            <a:ext cx="2490788" cy="1832233"/>
          </a:xfrm>
          <a:prstGeom prst="rect">
            <a:avLst/>
          </a:prstGeom>
        </p:spPr>
        <p:txBody>
          <a:bodyPr wrap="square" lIns="0" tIns="0" rIns="0" bIns="0" rtlCol="0" anchor="t">
            <a:spAutoFit/>
          </a:bodyPr>
          <a:lstStyle/>
          <a:p>
            <a:pPr marL="226695" lvl="1" algn="l">
              <a:lnSpc>
                <a:spcPts val="2940"/>
              </a:lnSpc>
            </a:pPr>
            <a:r>
              <a:rPr lang="en-US" sz="2400" dirty="0">
                <a:solidFill>
                  <a:srgbClr val="3D4E6D"/>
                </a:solidFill>
                <a:latin typeface="Clear Sans"/>
                <a:ea typeface="Clear Sans"/>
                <a:cs typeface="Clear Sans"/>
                <a:sym typeface="Clear Sans"/>
              </a:rPr>
              <a:t>Camera</a:t>
            </a:r>
          </a:p>
          <a:p>
            <a:pPr marL="226695" lvl="1">
              <a:lnSpc>
                <a:spcPts val="2940"/>
              </a:lnSpc>
            </a:pPr>
            <a:r>
              <a:rPr lang="en-US" sz="2800" dirty="0"/>
              <a:t>Captures real-time video for processing.</a:t>
            </a:r>
            <a:endParaRPr lang="en-US" sz="2400" dirty="0">
              <a:solidFill>
                <a:srgbClr val="3D4E6D"/>
              </a:solidFill>
              <a:latin typeface="Clear Sans"/>
              <a:ea typeface="Clear Sans"/>
              <a:cs typeface="Clear Sans"/>
              <a:sym typeface="Clear Sans"/>
            </a:endParaRPr>
          </a:p>
          <a:p>
            <a:pPr marL="226695" lvl="1" algn="l">
              <a:lnSpc>
                <a:spcPts val="2940"/>
              </a:lnSpc>
            </a:pPr>
            <a:endParaRPr lang="en-US" sz="2400" dirty="0">
              <a:solidFill>
                <a:srgbClr val="3D4E6D"/>
              </a:solidFill>
              <a:latin typeface="Clear Sans"/>
              <a:ea typeface="Clear Sans"/>
              <a:cs typeface="Clear Sans"/>
              <a:sym typeface="Clear Sans"/>
            </a:endParaRPr>
          </a:p>
        </p:txBody>
      </p:sp>
      <p:sp>
        <p:nvSpPr>
          <p:cNvPr id="14" name="TextBox 5">
            <a:extLst>
              <a:ext uri="{FF2B5EF4-FFF2-40B4-BE49-F238E27FC236}">
                <a16:creationId xmlns:a16="http://schemas.microsoft.com/office/drawing/2014/main" id="{40D85E8C-0D0E-3FB1-9A8D-97415DEAE362}"/>
              </a:ext>
            </a:extLst>
          </p:cNvPr>
          <p:cNvSpPr txBox="1"/>
          <p:nvPr/>
        </p:nvSpPr>
        <p:spPr>
          <a:xfrm>
            <a:off x="25118880" y="11429623"/>
            <a:ext cx="2490788" cy="1859740"/>
          </a:xfrm>
          <a:prstGeom prst="rect">
            <a:avLst/>
          </a:prstGeom>
        </p:spPr>
        <p:txBody>
          <a:bodyPr wrap="square" lIns="0" tIns="0" rIns="0" bIns="0" rtlCol="0" anchor="t">
            <a:spAutoFit/>
          </a:bodyPr>
          <a:lstStyle/>
          <a:p>
            <a:pPr marL="226695" lvl="1" algn="l">
              <a:lnSpc>
                <a:spcPts val="2940"/>
              </a:lnSpc>
            </a:pPr>
            <a:r>
              <a:rPr lang="en-US" sz="2400" dirty="0">
                <a:solidFill>
                  <a:srgbClr val="3D4E6D"/>
                </a:solidFill>
                <a:latin typeface="Clear Sans"/>
                <a:ea typeface="Clear Sans"/>
                <a:cs typeface="Clear Sans"/>
                <a:sym typeface="Clear Sans"/>
              </a:rPr>
              <a:t>Detection</a:t>
            </a:r>
          </a:p>
          <a:p>
            <a:pPr marL="226695" lvl="1">
              <a:lnSpc>
                <a:spcPts val="2940"/>
              </a:lnSpc>
            </a:pPr>
            <a:r>
              <a:rPr lang="en-US" sz="2800" dirty="0"/>
              <a:t>Identifies faces and features within the frame.</a:t>
            </a:r>
            <a:endParaRPr lang="en-US" sz="2400" dirty="0">
              <a:solidFill>
                <a:srgbClr val="3D4E6D"/>
              </a:solidFill>
              <a:latin typeface="Clear Sans"/>
              <a:ea typeface="Clear Sans"/>
              <a:cs typeface="Clear Sans"/>
              <a:sym typeface="Clear Sans"/>
            </a:endParaRPr>
          </a:p>
        </p:txBody>
      </p:sp>
      <p:sp>
        <p:nvSpPr>
          <p:cNvPr id="15" name="TextBox 5">
            <a:extLst>
              <a:ext uri="{FF2B5EF4-FFF2-40B4-BE49-F238E27FC236}">
                <a16:creationId xmlns:a16="http://schemas.microsoft.com/office/drawing/2014/main" id="{AB81FE03-7D95-3C7B-E047-E6A7A32CE2E8}"/>
              </a:ext>
            </a:extLst>
          </p:cNvPr>
          <p:cNvSpPr txBox="1"/>
          <p:nvPr/>
        </p:nvSpPr>
        <p:spPr>
          <a:xfrm>
            <a:off x="28328527" y="11344771"/>
            <a:ext cx="2490788" cy="1859740"/>
          </a:xfrm>
          <a:prstGeom prst="rect">
            <a:avLst/>
          </a:prstGeom>
        </p:spPr>
        <p:txBody>
          <a:bodyPr wrap="square" lIns="0" tIns="0" rIns="0" bIns="0" rtlCol="0" anchor="t">
            <a:spAutoFit/>
          </a:bodyPr>
          <a:lstStyle/>
          <a:p>
            <a:pPr marL="226695" lvl="1" algn="l">
              <a:lnSpc>
                <a:spcPts val="2940"/>
              </a:lnSpc>
            </a:pPr>
            <a:r>
              <a:rPr lang="en-US" sz="2400" dirty="0">
                <a:solidFill>
                  <a:srgbClr val="3D4E6D"/>
                </a:solidFill>
                <a:latin typeface="Clear Sans"/>
                <a:ea typeface="Clear Sans"/>
                <a:cs typeface="Clear Sans"/>
                <a:sym typeface="Clear Sans"/>
              </a:rPr>
              <a:t>Landmarks</a:t>
            </a:r>
          </a:p>
          <a:p>
            <a:pPr marL="226695" lvl="1">
              <a:lnSpc>
                <a:spcPts val="2940"/>
              </a:lnSpc>
            </a:pPr>
            <a:r>
              <a:rPr lang="en-US" sz="2800" dirty="0"/>
              <a:t>Maps key facial points for accurate filtering.</a:t>
            </a:r>
            <a:endParaRPr lang="en-US" sz="2400" dirty="0">
              <a:solidFill>
                <a:srgbClr val="3D4E6D"/>
              </a:solidFill>
              <a:latin typeface="Clear Sans"/>
              <a:ea typeface="Clear Sans"/>
              <a:cs typeface="Clear Sans"/>
              <a:sym typeface="Clear Sans"/>
            </a:endParaRPr>
          </a:p>
        </p:txBody>
      </p:sp>
      <p:pic>
        <p:nvPicPr>
          <p:cNvPr id="17" name="Picture 16">
            <a:extLst>
              <a:ext uri="{FF2B5EF4-FFF2-40B4-BE49-F238E27FC236}">
                <a16:creationId xmlns:a16="http://schemas.microsoft.com/office/drawing/2014/main" id="{4BB3B55C-1F4F-0306-300C-AE5FDF9029E7}"/>
              </a:ext>
            </a:extLst>
          </p:cNvPr>
          <p:cNvPicPr>
            <a:picLocks noChangeAspect="1"/>
          </p:cNvPicPr>
          <p:nvPr/>
        </p:nvPicPr>
        <p:blipFill>
          <a:blip r:embed="rId6"/>
          <a:stretch>
            <a:fillRect/>
          </a:stretch>
        </p:blipFill>
        <p:spPr>
          <a:xfrm>
            <a:off x="22210844" y="9648284"/>
            <a:ext cx="1660538" cy="1428201"/>
          </a:xfrm>
          <a:prstGeom prst="rect">
            <a:avLst/>
          </a:prstGeom>
        </p:spPr>
      </p:pic>
      <p:pic>
        <p:nvPicPr>
          <p:cNvPr id="19" name="Picture 18">
            <a:extLst>
              <a:ext uri="{FF2B5EF4-FFF2-40B4-BE49-F238E27FC236}">
                <a16:creationId xmlns:a16="http://schemas.microsoft.com/office/drawing/2014/main" id="{CE8D4F48-EE13-753D-159E-4B722F20FF10}"/>
              </a:ext>
            </a:extLst>
          </p:cNvPr>
          <p:cNvPicPr>
            <a:picLocks noChangeAspect="1"/>
          </p:cNvPicPr>
          <p:nvPr/>
        </p:nvPicPr>
        <p:blipFill>
          <a:blip r:embed="rId7"/>
          <a:stretch>
            <a:fillRect/>
          </a:stretch>
        </p:blipFill>
        <p:spPr>
          <a:xfrm>
            <a:off x="25146000" y="9648284"/>
            <a:ext cx="1907909" cy="1667416"/>
          </a:xfrm>
          <a:prstGeom prst="rect">
            <a:avLst/>
          </a:prstGeom>
        </p:spPr>
      </p:pic>
      <p:pic>
        <p:nvPicPr>
          <p:cNvPr id="23" name="Picture 22">
            <a:extLst>
              <a:ext uri="{FF2B5EF4-FFF2-40B4-BE49-F238E27FC236}">
                <a16:creationId xmlns:a16="http://schemas.microsoft.com/office/drawing/2014/main" id="{AEB5EE50-AEC6-773D-537F-68114F59359A}"/>
              </a:ext>
            </a:extLst>
          </p:cNvPr>
          <p:cNvPicPr>
            <a:picLocks noChangeAspect="1"/>
          </p:cNvPicPr>
          <p:nvPr/>
        </p:nvPicPr>
        <p:blipFill>
          <a:blip r:embed="rId8"/>
          <a:stretch>
            <a:fillRect/>
          </a:stretch>
        </p:blipFill>
        <p:spPr>
          <a:xfrm>
            <a:off x="28328527" y="9559602"/>
            <a:ext cx="1548868" cy="1560374"/>
          </a:xfrm>
          <a:prstGeom prst="rect">
            <a:avLst/>
          </a:prstGeom>
        </p:spPr>
      </p:pic>
      <p:cxnSp>
        <p:nvCxnSpPr>
          <p:cNvPr id="8" name="Straight Arrow Connector 7">
            <a:extLst>
              <a:ext uri="{FF2B5EF4-FFF2-40B4-BE49-F238E27FC236}">
                <a16:creationId xmlns:a16="http://schemas.microsoft.com/office/drawing/2014/main" id="{0BC4D059-0055-4A78-C9A4-C7F831084B70}"/>
              </a:ext>
            </a:extLst>
          </p:cNvPr>
          <p:cNvCxnSpPr>
            <a:cxnSpLocks/>
          </p:cNvCxnSpPr>
          <p:nvPr/>
        </p:nvCxnSpPr>
        <p:spPr>
          <a:xfrm flipV="1">
            <a:off x="23871382" y="10358839"/>
            <a:ext cx="127461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003A133-F947-9257-946C-BB7A2F92413C}"/>
              </a:ext>
            </a:extLst>
          </p:cNvPr>
          <p:cNvCxnSpPr/>
          <p:nvPr/>
        </p:nvCxnSpPr>
        <p:spPr>
          <a:xfrm flipV="1">
            <a:off x="27053909" y="10324009"/>
            <a:ext cx="127461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7649C-1890-3685-30C8-4F574597A74F}"/>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72841CF6-9B59-55E5-7D5B-8A904CE367D3}"/>
              </a:ext>
            </a:extLst>
          </p:cNvPr>
          <p:cNvSpPr txBox="1"/>
          <p:nvPr/>
        </p:nvSpPr>
        <p:spPr>
          <a:xfrm>
            <a:off x="1752600" y="419100"/>
            <a:ext cx="16535400" cy="1038105"/>
          </a:xfrm>
          <a:prstGeom prst="rect">
            <a:avLst/>
          </a:prstGeom>
        </p:spPr>
        <p:txBody>
          <a:bodyPr wrap="square" lIns="0" tIns="0" rIns="0" bIns="0" rtlCol="0" anchor="t">
            <a:spAutoFit/>
          </a:bodyPr>
          <a:lstStyle/>
          <a:p>
            <a:pPr marL="0" lvl="0" indent="0" algn="l">
              <a:lnSpc>
                <a:spcPts val="8399"/>
              </a:lnSpc>
              <a:spcBef>
                <a:spcPct val="0"/>
              </a:spcBef>
            </a:pPr>
            <a:r>
              <a:rPr lang="en-US" sz="6999" spc="-139" dirty="0">
                <a:solidFill>
                  <a:srgbClr val="3D4E6D"/>
                </a:solidFill>
                <a:latin typeface="Tenor Sans"/>
                <a:ea typeface="Tenor Sans"/>
                <a:cs typeface="Tenor Sans"/>
                <a:sym typeface="Tenor Sans"/>
              </a:rPr>
              <a:t>Understanding the Technical Pipeline</a:t>
            </a:r>
          </a:p>
        </p:txBody>
      </p:sp>
      <p:sp>
        <p:nvSpPr>
          <p:cNvPr id="6" name="Freeform 6">
            <a:extLst>
              <a:ext uri="{FF2B5EF4-FFF2-40B4-BE49-F238E27FC236}">
                <a16:creationId xmlns:a16="http://schemas.microsoft.com/office/drawing/2014/main" id="{0BB2B1E5-51D7-1ECC-FBF4-A1B47E7DA6DD}"/>
              </a:ext>
            </a:extLst>
          </p:cNvPr>
          <p:cNvSpPr/>
          <p:nvPr/>
        </p:nvSpPr>
        <p:spPr>
          <a:xfrm>
            <a:off x="15150568"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pic>
        <p:nvPicPr>
          <p:cNvPr id="10" name="Picture 9">
            <a:extLst>
              <a:ext uri="{FF2B5EF4-FFF2-40B4-BE49-F238E27FC236}">
                <a16:creationId xmlns:a16="http://schemas.microsoft.com/office/drawing/2014/main" id="{89AA5F8F-7124-6A7F-609A-A525DC67AD58}"/>
              </a:ext>
            </a:extLst>
          </p:cNvPr>
          <p:cNvPicPr>
            <a:picLocks noChangeAspect="1"/>
          </p:cNvPicPr>
          <p:nvPr/>
        </p:nvPicPr>
        <p:blipFill>
          <a:blip r:embed="rId4">
            <a:extLst>
              <a:ext uri="{28A0092B-C50C-407E-A947-70E740481C1C}">
                <a14:useLocalDpi xmlns:a14="http://schemas.microsoft.com/office/drawing/2010/main" val="0"/>
              </a:ext>
            </a:extLst>
          </a:blip>
          <a:srcRect l="4650" t="24814" r="3869" b="7037"/>
          <a:stretch>
            <a:fillRect/>
          </a:stretch>
        </p:blipFill>
        <p:spPr>
          <a:xfrm>
            <a:off x="3200400" y="1719060"/>
            <a:ext cx="12420599" cy="8148840"/>
          </a:xfrm>
          <a:prstGeom prst="rect">
            <a:avLst/>
          </a:prstGeom>
        </p:spPr>
      </p:pic>
    </p:spTree>
    <p:extLst>
      <p:ext uri="{BB962C8B-B14F-4D97-AF65-F5344CB8AC3E}">
        <p14:creationId xmlns:p14="http://schemas.microsoft.com/office/powerpoint/2010/main" val="558637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A1723-01AA-9E42-604D-6885E6E505D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B9BE860-B81D-3438-25B5-E7E22F27537C}"/>
              </a:ext>
            </a:extLst>
          </p:cNvPr>
          <p:cNvSpPr txBox="1"/>
          <p:nvPr/>
        </p:nvSpPr>
        <p:spPr>
          <a:xfrm>
            <a:off x="4110037" y="876300"/>
            <a:ext cx="11721567" cy="1038105"/>
          </a:xfrm>
          <a:prstGeom prst="rect">
            <a:avLst/>
          </a:prstGeom>
        </p:spPr>
        <p:txBody>
          <a:bodyPr wrap="square" lIns="0" tIns="0" rIns="0" bIns="0" rtlCol="0" anchor="t">
            <a:spAutoFit/>
          </a:bodyPr>
          <a:lstStyle/>
          <a:p>
            <a:pPr marL="0" lvl="0" indent="0" algn="l">
              <a:lnSpc>
                <a:spcPts val="8399"/>
              </a:lnSpc>
            </a:pPr>
            <a:r>
              <a:rPr lang="en-US" sz="6999" spc="-139" dirty="0">
                <a:solidFill>
                  <a:srgbClr val="3D4E6D"/>
                </a:solidFill>
                <a:latin typeface="Tenor Sans"/>
                <a:ea typeface="Tenor Sans"/>
                <a:cs typeface="Tenor Sans"/>
                <a:sym typeface="Tenor Sans"/>
              </a:rPr>
              <a:t>How Parallelism Works?</a:t>
            </a:r>
          </a:p>
        </p:txBody>
      </p:sp>
      <p:grpSp>
        <p:nvGrpSpPr>
          <p:cNvPr id="6" name="Group 6">
            <a:extLst>
              <a:ext uri="{FF2B5EF4-FFF2-40B4-BE49-F238E27FC236}">
                <a16:creationId xmlns:a16="http://schemas.microsoft.com/office/drawing/2014/main" id="{D7BC4545-D6BA-9EC2-C37B-802A092F00A9}"/>
              </a:ext>
            </a:extLst>
          </p:cNvPr>
          <p:cNvGrpSpPr/>
          <p:nvPr/>
        </p:nvGrpSpPr>
        <p:grpSpPr>
          <a:xfrm>
            <a:off x="3289832" y="2975517"/>
            <a:ext cx="13321767" cy="6435183"/>
            <a:chOff x="0" y="-47625"/>
            <a:chExt cx="9664700" cy="8580246"/>
          </a:xfrm>
        </p:grpSpPr>
        <p:sp>
          <p:nvSpPr>
            <p:cNvPr id="7" name="TextBox 7">
              <a:extLst>
                <a:ext uri="{FF2B5EF4-FFF2-40B4-BE49-F238E27FC236}">
                  <a16:creationId xmlns:a16="http://schemas.microsoft.com/office/drawing/2014/main" id="{614517D0-F370-6CCB-D685-F424C2B381BD}"/>
                </a:ext>
              </a:extLst>
            </p:cNvPr>
            <p:cNvSpPr txBox="1"/>
            <p:nvPr/>
          </p:nvSpPr>
          <p:spPr>
            <a:xfrm>
              <a:off x="0" y="-47625"/>
              <a:ext cx="9182100" cy="1242648"/>
            </a:xfrm>
            <a:prstGeom prst="rect">
              <a:avLst/>
            </a:prstGeom>
          </p:spPr>
          <p:txBody>
            <a:bodyPr lIns="0" tIns="0" rIns="0" bIns="0" rtlCol="0" anchor="t">
              <a:spAutoFit/>
            </a:bodyPr>
            <a:lstStyle/>
            <a:p>
              <a:pPr marL="0" lvl="0" indent="0" algn="l">
                <a:lnSpc>
                  <a:spcPts val="3360"/>
                </a:lnSpc>
                <a:spcBef>
                  <a:spcPct val="0"/>
                </a:spcBef>
              </a:pPr>
              <a:r>
                <a:rPr lang="en-US" sz="5400" b="1" dirty="0">
                  <a:solidFill>
                    <a:srgbClr val="3D4E6D"/>
                  </a:solidFill>
                  <a:latin typeface="Clear Sans Medium"/>
                  <a:ea typeface="Clear Sans Medium"/>
                  <a:cs typeface="Clear Sans Medium"/>
                  <a:sym typeface="Clear Sans Medium"/>
                </a:rPr>
                <a:t>Parallel Image Processing</a:t>
              </a:r>
            </a:p>
          </p:txBody>
        </p:sp>
        <p:sp>
          <p:nvSpPr>
            <p:cNvPr id="8" name="TextBox 8">
              <a:extLst>
                <a:ext uri="{FF2B5EF4-FFF2-40B4-BE49-F238E27FC236}">
                  <a16:creationId xmlns:a16="http://schemas.microsoft.com/office/drawing/2014/main" id="{AB451A36-F67E-E709-EC77-6DD7DF1C0EE0}"/>
                </a:ext>
              </a:extLst>
            </p:cNvPr>
            <p:cNvSpPr txBox="1"/>
            <p:nvPr/>
          </p:nvSpPr>
          <p:spPr>
            <a:xfrm>
              <a:off x="0" y="1145982"/>
              <a:ext cx="9664700" cy="7386639"/>
            </a:xfrm>
            <a:prstGeom prst="rect">
              <a:avLst/>
            </a:prstGeom>
          </p:spPr>
          <p:txBody>
            <a:bodyPr wrap="square" lIns="0" tIns="0" rIns="0" bIns="0" rtlCol="0" anchor="t">
              <a:spAutoFit/>
            </a:bodyPr>
            <a:lstStyle/>
            <a:p>
              <a:r>
                <a:rPr lang="en-US" sz="4000" dirty="0">
                  <a:solidFill>
                    <a:schemeClr val="tx2">
                      <a:lumMod val="75000"/>
                    </a:schemeClr>
                  </a:solidFill>
                  <a:latin typeface="Clear Sans" panose="020B0604020202020204" charset="0"/>
                  <a:cs typeface="Clear Sans" panose="020B0604020202020204" charset="0"/>
                </a:rPr>
                <a:t>Multiple tasks happen simultaneously:</a:t>
              </a:r>
            </a:p>
            <a:p>
              <a:pPr marL="457200" indent="-457200">
                <a:buFont typeface="Arial" panose="020B0604020202020204" pitchFamily="34" charset="0"/>
                <a:buChar char="•"/>
              </a:pPr>
              <a:r>
                <a:rPr lang="en-US" sz="4000" dirty="0">
                  <a:solidFill>
                    <a:schemeClr val="tx2">
                      <a:lumMod val="75000"/>
                    </a:schemeClr>
                  </a:solidFill>
                  <a:latin typeface="Clear Sans" panose="020B0604020202020204" charset="0"/>
                  <a:cs typeface="Clear Sans" panose="020B0604020202020204" charset="0"/>
                </a:rPr>
                <a:t>Face detection</a:t>
              </a:r>
            </a:p>
            <a:p>
              <a:pPr marL="457200" indent="-457200">
                <a:buFont typeface="Arial" panose="020B0604020202020204" pitchFamily="34" charset="0"/>
                <a:buChar char="•"/>
              </a:pPr>
              <a:r>
                <a:rPr lang="en-US" sz="4000" dirty="0">
                  <a:solidFill>
                    <a:schemeClr val="tx2">
                      <a:lumMod val="75000"/>
                    </a:schemeClr>
                  </a:solidFill>
                  <a:latin typeface="Clear Sans" panose="020B0604020202020204" charset="0"/>
                  <a:cs typeface="Clear Sans" panose="020B0604020202020204" charset="0"/>
                </a:rPr>
                <a:t>Landmark extraction</a:t>
              </a:r>
            </a:p>
            <a:p>
              <a:pPr marL="457200" indent="-457200">
                <a:buFont typeface="Arial" panose="020B0604020202020204" pitchFamily="34" charset="0"/>
                <a:buChar char="•"/>
              </a:pPr>
              <a:r>
                <a:rPr lang="en-US" sz="4000" dirty="0">
                  <a:solidFill>
                    <a:schemeClr val="tx2">
                      <a:lumMod val="75000"/>
                    </a:schemeClr>
                  </a:solidFill>
                  <a:latin typeface="Clear Sans" panose="020B0604020202020204" charset="0"/>
                  <a:cs typeface="Clear Sans" panose="020B0604020202020204" charset="0"/>
                </a:rPr>
                <a:t>Color filtering</a:t>
              </a:r>
            </a:p>
            <a:p>
              <a:pPr marL="457200" indent="-457200">
                <a:buFont typeface="Arial" panose="020B0604020202020204" pitchFamily="34" charset="0"/>
                <a:buChar char="•"/>
              </a:pPr>
              <a:r>
                <a:rPr lang="en-US" sz="4000" dirty="0">
                  <a:solidFill>
                    <a:schemeClr val="tx2">
                      <a:lumMod val="75000"/>
                    </a:schemeClr>
                  </a:solidFill>
                  <a:latin typeface="Clear Sans" panose="020B0604020202020204" charset="0"/>
                  <a:cs typeface="Clear Sans" panose="020B0604020202020204" charset="0"/>
                </a:rPr>
                <a:t>AR object rendering</a:t>
              </a:r>
            </a:p>
            <a:p>
              <a:r>
                <a:rPr lang="en-US" sz="4000" dirty="0">
                  <a:solidFill>
                    <a:schemeClr val="tx2">
                      <a:lumMod val="75000"/>
                    </a:schemeClr>
                  </a:solidFill>
                  <a:latin typeface="Clear Sans" panose="020B0604020202020204" charset="0"/>
                  <a:cs typeface="Clear Sans" panose="020B0604020202020204" charset="0"/>
                </a:rPr>
                <a:t>These run on GPU, CPU, and Neural Engines in parallel to keep latency low.</a:t>
              </a:r>
            </a:p>
          </p:txBody>
        </p:sp>
      </p:grpSp>
      <p:sp>
        <p:nvSpPr>
          <p:cNvPr id="3" name="Freeform 11">
            <a:extLst>
              <a:ext uri="{FF2B5EF4-FFF2-40B4-BE49-F238E27FC236}">
                <a16:creationId xmlns:a16="http://schemas.microsoft.com/office/drawing/2014/main" id="{0E3018A3-F75C-8A4D-8112-DFD911A7EB84}"/>
              </a:ext>
            </a:extLst>
          </p:cNvPr>
          <p:cNvSpPr/>
          <p:nvPr/>
        </p:nvSpPr>
        <p:spPr>
          <a:xfrm>
            <a:off x="-2985032" y="73533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Tree>
    <p:extLst>
      <p:ext uri="{BB962C8B-B14F-4D97-AF65-F5344CB8AC3E}">
        <p14:creationId xmlns:p14="http://schemas.microsoft.com/office/powerpoint/2010/main" val="1917938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7FD79-AD4B-A556-F566-6E144BE6552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757FD72-9B29-E599-AF5B-0D9525C63243}"/>
              </a:ext>
            </a:extLst>
          </p:cNvPr>
          <p:cNvSpPr txBox="1"/>
          <p:nvPr/>
        </p:nvSpPr>
        <p:spPr>
          <a:xfrm>
            <a:off x="4110037" y="876300"/>
            <a:ext cx="11721567" cy="1038105"/>
          </a:xfrm>
          <a:prstGeom prst="rect">
            <a:avLst/>
          </a:prstGeom>
        </p:spPr>
        <p:txBody>
          <a:bodyPr wrap="square" lIns="0" tIns="0" rIns="0" bIns="0" rtlCol="0" anchor="t">
            <a:spAutoFit/>
          </a:bodyPr>
          <a:lstStyle/>
          <a:p>
            <a:pPr marL="0" lvl="0" indent="0" algn="l">
              <a:lnSpc>
                <a:spcPts val="8399"/>
              </a:lnSpc>
            </a:pPr>
            <a:r>
              <a:rPr lang="en-US" sz="6999" spc="-139" dirty="0">
                <a:solidFill>
                  <a:srgbClr val="3D4E6D"/>
                </a:solidFill>
                <a:latin typeface="Tenor Sans"/>
                <a:ea typeface="Tenor Sans"/>
                <a:cs typeface="Tenor Sans"/>
                <a:sym typeface="Tenor Sans"/>
              </a:rPr>
              <a:t>How Parallelism Works?</a:t>
            </a:r>
          </a:p>
        </p:txBody>
      </p:sp>
      <p:sp>
        <p:nvSpPr>
          <p:cNvPr id="3" name="Freeform 11">
            <a:extLst>
              <a:ext uri="{FF2B5EF4-FFF2-40B4-BE49-F238E27FC236}">
                <a16:creationId xmlns:a16="http://schemas.microsoft.com/office/drawing/2014/main" id="{781E8C5A-99CD-CBD9-FC07-B42EF17A7BE5}"/>
              </a:ext>
            </a:extLst>
          </p:cNvPr>
          <p:cNvSpPr/>
          <p:nvPr/>
        </p:nvSpPr>
        <p:spPr>
          <a:xfrm>
            <a:off x="-2985032" y="73533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pic>
        <p:nvPicPr>
          <p:cNvPr id="5" name="Picture 4">
            <a:extLst>
              <a:ext uri="{FF2B5EF4-FFF2-40B4-BE49-F238E27FC236}">
                <a16:creationId xmlns:a16="http://schemas.microsoft.com/office/drawing/2014/main" id="{9812D8C2-AD97-9E81-91C0-C023B46D29BE}"/>
              </a:ext>
            </a:extLst>
          </p:cNvPr>
          <p:cNvPicPr>
            <a:picLocks noChangeAspect="1"/>
          </p:cNvPicPr>
          <p:nvPr/>
        </p:nvPicPr>
        <p:blipFill>
          <a:blip r:embed="rId5">
            <a:extLst>
              <a:ext uri="{28A0092B-C50C-407E-A947-70E740481C1C}">
                <a14:useLocalDpi xmlns:a14="http://schemas.microsoft.com/office/drawing/2010/main" val="0"/>
              </a:ext>
            </a:extLst>
          </a:blip>
          <a:srcRect l="2354" t="21621" r="6811" b="7268"/>
          <a:stretch>
            <a:fillRect/>
          </a:stretch>
        </p:blipFill>
        <p:spPr>
          <a:xfrm>
            <a:off x="3289833" y="2095500"/>
            <a:ext cx="12326404" cy="7315200"/>
          </a:xfrm>
          <a:prstGeom prst="rect">
            <a:avLst/>
          </a:prstGeom>
        </p:spPr>
      </p:pic>
    </p:spTree>
    <p:extLst>
      <p:ext uri="{BB962C8B-B14F-4D97-AF65-F5344CB8AC3E}">
        <p14:creationId xmlns:p14="http://schemas.microsoft.com/office/powerpoint/2010/main" val="3468914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970907" y="1485900"/>
            <a:ext cx="6886575" cy="2114550"/>
          </a:xfrm>
          <a:prstGeom prst="rect">
            <a:avLst/>
          </a:prstGeom>
        </p:spPr>
        <p:txBody>
          <a:bodyPr lIns="0" tIns="0" rIns="0" bIns="0" rtlCol="0" anchor="t">
            <a:spAutoFit/>
          </a:bodyPr>
          <a:lstStyle/>
          <a:p>
            <a:pPr marL="0" lvl="0" indent="0" algn="l">
              <a:lnSpc>
                <a:spcPts val="8399"/>
              </a:lnSpc>
            </a:pPr>
            <a:r>
              <a:rPr lang="en-US" sz="6999" spc="-139" dirty="0">
                <a:solidFill>
                  <a:srgbClr val="3D4E6D"/>
                </a:solidFill>
                <a:latin typeface="Tenor Sans"/>
                <a:ea typeface="Tenor Sans"/>
                <a:cs typeface="Tenor Sans"/>
                <a:sym typeface="Tenor Sans"/>
              </a:rPr>
              <a:t>Real-Life Analogy</a:t>
            </a:r>
          </a:p>
        </p:txBody>
      </p:sp>
      <p:grpSp>
        <p:nvGrpSpPr>
          <p:cNvPr id="5" name="Group 5"/>
          <p:cNvGrpSpPr/>
          <p:nvPr/>
        </p:nvGrpSpPr>
        <p:grpSpPr>
          <a:xfrm>
            <a:off x="8229600" y="3031907"/>
            <a:ext cx="8607527" cy="4223186"/>
            <a:chOff x="-1" y="0"/>
            <a:chExt cx="11476702" cy="5630912"/>
          </a:xfrm>
        </p:grpSpPr>
        <p:sp>
          <p:nvSpPr>
            <p:cNvPr id="6" name="TextBox 6"/>
            <p:cNvSpPr txBox="1"/>
            <p:nvPr/>
          </p:nvSpPr>
          <p:spPr>
            <a:xfrm>
              <a:off x="0" y="0"/>
              <a:ext cx="9182100" cy="572122"/>
            </a:xfrm>
            <a:prstGeom prst="rect">
              <a:avLst/>
            </a:prstGeom>
          </p:spPr>
          <p:txBody>
            <a:bodyPr lIns="0" tIns="0" rIns="0" bIns="0" rtlCol="0" anchor="t">
              <a:spAutoFit/>
            </a:bodyPr>
            <a:lstStyle/>
            <a:p>
              <a:pPr marL="0" lvl="0" indent="0" algn="l">
                <a:lnSpc>
                  <a:spcPts val="2879"/>
                </a:lnSpc>
                <a:spcBef>
                  <a:spcPct val="0"/>
                </a:spcBef>
              </a:pPr>
              <a:r>
                <a:rPr lang="en-US" sz="4800" b="1" dirty="0">
                  <a:solidFill>
                    <a:srgbClr val="3D4E6D"/>
                  </a:solidFill>
                  <a:latin typeface="Clear Sans Bold"/>
                  <a:ea typeface="Clear Sans Bold"/>
                  <a:cs typeface="Clear Sans Bold"/>
                  <a:sym typeface="Clear Sans Bold"/>
                </a:rPr>
                <a:t>MAKEUP ARTISTS</a:t>
              </a:r>
            </a:p>
          </p:txBody>
        </p:sp>
        <p:sp>
          <p:nvSpPr>
            <p:cNvPr id="7" name="TextBox 7"/>
            <p:cNvSpPr txBox="1"/>
            <p:nvPr/>
          </p:nvSpPr>
          <p:spPr>
            <a:xfrm>
              <a:off x="-1" y="706488"/>
              <a:ext cx="11476702" cy="4924424"/>
            </a:xfrm>
            <a:prstGeom prst="rect">
              <a:avLst/>
            </a:prstGeom>
          </p:spPr>
          <p:txBody>
            <a:bodyPr wrap="square" lIns="0" tIns="0" rIns="0" bIns="0" rtlCol="0" anchor="t">
              <a:spAutoFit/>
            </a:bodyPr>
            <a:lstStyle/>
            <a:p>
              <a:pPr marL="0" lvl="0" indent="0" algn="l"/>
              <a:r>
                <a:rPr lang="en-US" sz="4000" dirty="0">
                  <a:solidFill>
                    <a:srgbClr val="5A7DA7"/>
                  </a:solidFill>
                  <a:latin typeface="Clear Sans"/>
                  <a:ea typeface="Clear Sans"/>
                  <a:cs typeface="Clear Sans"/>
                  <a:sym typeface="Clear Sans"/>
                </a:rPr>
                <a:t>Just as makeup artists work simultaneously to enhance different features, social media filters process multiple aspects of a user's face in real time, creating seamless transformations.</a:t>
              </a:r>
            </a:p>
          </p:txBody>
        </p:sp>
      </p:grpSp>
      <p:sp>
        <p:nvSpPr>
          <p:cNvPr id="11" name="Freeform 11"/>
          <p:cNvSpPr/>
          <p:nvPr/>
        </p:nvSpPr>
        <p:spPr>
          <a:xfrm>
            <a:off x="-3137432"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4" name="Rectangle 1">
            <a:extLst>
              <a:ext uri="{FF2B5EF4-FFF2-40B4-BE49-F238E27FC236}">
                <a16:creationId xmlns:a16="http://schemas.microsoft.com/office/drawing/2014/main" id="{549BE130-ADF8-C73E-0FB3-887DD1CFD434}"/>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8" name="Picture 17">
            <a:extLst>
              <a:ext uri="{FF2B5EF4-FFF2-40B4-BE49-F238E27FC236}">
                <a16:creationId xmlns:a16="http://schemas.microsoft.com/office/drawing/2014/main" id="{2DE4451F-9CD1-4C99-DE07-2B2A9FCA221C}"/>
              </a:ext>
            </a:extLst>
          </p:cNvPr>
          <p:cNvPicPr>
            <a:picLocks noChangeAspect="1"/>
          </p:cNvPicPr>
          <p:nvPr/>
        </p:nvPicPr>
        <p:blipFill>
          <a:blip r:embed="rId4"/>
          <a:stretch>
            <a:fillRect/>
          </a:stretch>
        </p:blipFill>
        <p:spPr>
          <a:xfrm>
            <a:off x="970907" y="4194981"/>
            <a:ext cx="6278260" cy="3379258"/>
          </a:xfrm>
          <a:prstGeom prst="rect">
            <a:avLst/>
          </a:prstGeom>
          <a:ln>
            <a:noFill/>
          </a:ln>
          <a:effectLst>
            <a:softEdge rad="11250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EE772-844C-E286-CFD9-29A5DF6180D3}"/>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0389DDA1-9ED4-0F7C-706E-463BC2BF7456}"/>
              </a:ext>
            </a:extLst>
          </p:cNvPr>
          <p:cNvSpPr txBox="1"/>
          <p:nvPr/>
        </p:nvSpPr>
        <p:spPr>
          <a:xfrm>
            <a:off x="972604" y="1485900"/>
            <a:ext cx="6886575" cy="2114550"/>
          </a:xfrm>
          <a:prstGeom prst="rect">
            <a:avLst/>
          </a:prstGeom>
        </p:spPr>
        <p:txBody>
          <a:bodyPr lIns="0" tIns="0" rIns="0" bIns="0" rtlCol="0" anchor="t">
            <a:spAutoFit/>
          </a:bodyPr>
          <a:lstStyle/>
          <a:p>
            <a:pPr marL="0" lvl="0" indent="0" algn="l">
              <a:lnSpc>
                <a:spcPts val="8399"/>
              </a:lnSpc>
            </a:pPr>
            <a:r>
              <a:rPr lang="en-US" sz="6999" spc="-139" dirty="0">
                <a:solidFill>
                  <a:srgbClr val="3D4E6D"/>
                </a:solidFill>
                <a:latin typeface="Tenor Sans"/>
                <a:ea typeface="Tenor Sans"/>
                <a:cs typeface="Tenor Sans"/>
                <a:sym typeface="Tenor Sans"/>
              </a:rPr>
              <a:t>Real-Life Analogy</a:t>
            </a:r>
          </a:p>
        </p:txBody>
      </p:sp>
      <p:sp>
        <p:nvSpPr>
          <p:cNvPr id="7" name="TextBox 7">
            <a:extLst>
              <a:ext uri="{FF2B5EF4-FFF2-40B4-BE49-F238E27FC236}">
                <a16:creationId xmlns:a16="http://schemas.microsoft.com/office/drawing/2014/main" id="{E2393B2E-9160-C5D8-2961-E9815B0D41F0}"/>
              </a:ext>
            </a:extLst>
          </p:cNvPr>
          <p:cNvSpPr txBox="1"/>
          <p:nvPr/>
        </p:nvSpPr>
        <p:spPr>
          <a:xfrm>
            <a:off x="8821686" y="1041351"/>
            <a:ext cx="8772525" cy="8204297"/>
          </a:xfrm>
          <a:prstGeom prst="rect">
            <a:avLst/>
          </a:prstGeom>
        </p:spPr>
        <p:txBody>
          <a:bodyPr wrap="square" lIns="0" tIns="0" rIns="0" bIns="0" rtlCol="0" anchor="t">
            <a:spAutoFit/>
          </a:bodyPr>
          <a:lstStyle/>
          <a:p>
            <a:pPr marL="0" lvl="0" indent="0" algn="l">
              <a:lnSpc>
                <a:spcPct val="150000"/>
              </a:lnSpc>
            </a:pPr>
            <a:r>
              <a:rPr lang="en-US" sz="4000" dirty="0">
                <a:solidFill>
                  <a:srgbClr val="5A7DA7"/>
                </a:solidFill>
                <a:latin typeface="Clear Sans"/>
                <a:ea typeface="Clear Sans"/>
                <a:cs typeface="Clear Sans"/>
                <a:sym typeface="Clear Sans"/>
              </a:rPr>
              <a:t>Our phone behaves like a team of workers processing a photo:</a:t>
            </a:r>
          </a:p>
          <a:p>
            <a:pPr marL="0" lvl="0" indent="0" algn="l">
              <a:lnSpc>
                <a:spcPct val="150000"/>
              </a:lnSpc>
            </a:pPr>
            <a:r>
              <a:rPr lang="en-US" sz="4000" b="1" dirty="0">
                <a:solidFill>
                  <a:srgbClr val="5A7DA7"/>
                </a:solidFill>
                <a:latin typeface="Clear Sans"/>
                <a:ea typeface="Clear Sans"/>
                <a:cs typeface="Clear Sans"/>
                <a:sym typeface="Clear Sans"/>
              </a:rPr>
              <a:t>Worker 1: </a:t>
            </a:r>
            <a:r>
              <a:rPr lang="en-US" sz="4000" dirty="0">
                <a:solidFill>
                  <a:srgbClr val="5A7DA7"/>
                </a:solidFill>
                <a:latin typeface="Clear Sans"/>
                <a:ea typeface="Clear Sans"/>
                <a:cs typeface="Clear Sans"/>
                <a:sym typeface="Clear Sans"/>
              </a:rPr>
              <a:t>Finds the face</a:t>
            </a:r>
          </a:p>
          <a:p>
            <a:pPr marL="0" lvl="0" indent="0" algn="l">
              <a:lnSpc>
                <a:spcPct val="150000"/>
              </a:lnSpc>
            </a:pPr>
            <a:r>
              <a:rPr lang="en-US" sz="4000" b="1" dirty="0">
                <a:solidFill>
                  <a:srgbClr val="5A7DA7"/>
                </a:solidFill>
                <a:latin typeface="Clear Sans"/>
                <a:ea typeface="Clear Sans"/>
                <a:cs typeface="Clear Sans"/>
                <a:sym typeface="Clear Sans"/>
              </a:rPr>
              <a:t>Worker 2: </a:t>
            </a:r>
            <a:r>
              <a:rPr lang="en-US" sz="4000" dirty="0">
                <a:solidFill>
                  <a:srgbClr val="5A7DA7"/>
                </a:solidFill>
                <a:latin typeface="Clear Sans"/>
                <a:ea typeface="Clear Sans"/>
                <a:cs typeface="Clear Sans"/>
                <a:sym typeface="Clear Sans"/>
              </a:rPr>
              <a:t>Maps facial points</a:t>
            </a:r>
          </a:p>
          <a:p>
            <a:pPr marL="0" lvl="0" indent="0" algn="l">
              <a:lnSpc>
                <a:spcPct val="150000"/>
              </a:lnSpc>
            </a:pPr>
            <a:r>
              <a:rPr lang="en-US" sz="4000" b="1" dirty="0">
                <a:solidFill>
                  <a:srgbClr val="5A7DA7"/>
                </a:solidFill>
                <a:latin typeface="Clear Sans"/>
                <a:ea typeface="Clear Sans"/>
                <a:cs typeface="Clear Sans"/>
                <a:sym typeface="Clear Sans"/>
              </a:rPr>
              <a:t>Worker 3: </a:t>
            </a:r>
            <a:r>
              <a:rPr lang="en-US" sz="4000" dirty="0">
                <a:solidFill>
                  <a:srgbClr val="5A7DA7"/>
                </a:solidFill>
                <a:latin typeface="Clear Sans"/>
                <a:ea typeface="Clear Sans"/>
                <a:cs typeface="Clear Sans"/>
                <a:sym typeface="Clear Sans"/>
              </a:rPr>
              <a:t>Segments background</a:t>
            </a:r>
          </a:p>
          <a:p>
            <a:pPr marL="0" lvl="0" indent="0" algn="l">
              <a:lnSpc>
                <a:spcPct val="150000"/>
              </a:lnSpc>
            </a:pPr>
            <a:r>
              <a:rPr lang="en-US" sz="4000" b="1" dirty="0">
                <a:solidFill>
                  <a:srgbClr val="5A7DA7"/>
                </a:solidFill>
                <a:latin typeface="Clear Sans"/>
                <a:ea typeface="Clear Sans"/>
                <a:cs typeface="Clear Sans"/>
                <a:sym typeface="Clear Sans"/>
              </a:rPr>
              <a:t>Worker 4: </a:t>
            </a:r>
            <a:r>
              <a:rPr lang="en-US" sz="4000" dirty="0">
                <a:solidFill>
                  <a:srgbClr val="5A7DA7"/>
                </a:solidFill>
                <a:latin typeface="Clear Sans"/>
                <a:ea typeface="Clear Sans"/>
                <a:cs typeface="Clear Sans"/>
                <a:sym typeface="Clear Sans"/>
              </a:rPr>
              <a:t>Applies effects</a:t>
            </a:r>
          </a:p>
          <a:p>
            <a:pPr marL="0" lvl="0" indent="0" algn="l">
              <a:lnSpc>
                <a:spcPct val="150000"/>
              </a:lnSpc>
            </a:pPr>
            <a:r>
              <a:rPr lang="en-US" sz="4000" b="1" dirty="0">
                <a:solidFill>
                  <a:srgbClr val="5A7DA7"/>
                </a:solidFill>
                <a:latin typeface="Clear Sans"/>
                <a:ea typeface="Clear Sans"/>
                <a:cs typeface="Clear Sans"/>
                <a:sym typeface="Clear Sans"/>
              </a:rPr>
              <a:t>Worker 5: </a:t>
            </a:r>
            <a:r>
              <a:rPr lang="en-US" sz="4000" dirty="0">
                <a:solidFill>
                  <a:srgbClr val="5A7DA7"/>
                </a:solidFill>
                <a:latin typeface="Clear Sans"/>
                <a:ea typeface="Clear Sans"/>
                <a:cs typeface="Clear Sans"/>
                <a:sym typeface="Clear Sans"/>
              </a:rPr>
              <a:t>Renders final frame</a:t>
            </a:r>
          </a:p>
          <a:p>
            <a:pPr marL="0" lvl="0" indent="0" algn="l">
              <a:lnSpc>
                <a:spcPct val="150000"/>
              </a:lnSpc>
            </a:pPr>
            <a:r>
              <a:rPr lang="en-US" sz="4000" dirty="0">
                <a:solidFill>
                  <a:srgbClr val="5A7DA7"/>
                </a:solidFill>
                <a:latin typeface="Clear Sans"/>
                <a:ea typeface="Clear Sans"/>
                <a:cs typeface="Clear Sans"/>
                <a:sym typeface="Clear Sans"/>
              </a:rPr>
              <a:t>All workers operate at the same time, which is why filters feel instant.</a:t>
            </a:r>
          </a:p>
        </p:txBody>
      </p:sp>
      <p:sp>
        <p:nvSpPr>
          <p:cNvPr id="11" name="Freeform 11">
            <a:extLst>
              <a:ext uri="{FF2B5EF4-FFF2-40B4-BE49-F238E27FC236}">
                <a16:creationId xmlns:a16="http://schemas.microsoft.com/office/drawing/2014/main" id="{6A8727E6-39C4-BDC4-CFB2-1112E473F036}"/>
              </a:ext>
            </a:extLst>
          </p:cNvPr>
          <p:cNvSpPr/>
          <p:nvPr/>
        </p:nvSpPr>
        <p:spPr>
          <a:xfrm>
            <a:off x="-3137432"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4" name="Rectangle 1">
            <a:extLst>
              <a:ext uri="{FF2B5EF4-FFF2-40B4-BE49-F238E27FC236}">
                <a16:creationId xmlns:a16="http://schemas.microsoft.com/office/drawing/2014/main" id="{8A34B581-13EA-A4E8-F81A-AC01FA22375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8" name="Picture 17">
            <a:extLst>
              <a:ext uri="{FF2B5EF4-FFF2-40B4-BE49-F238E27FC236}">
                <a16:creationId xmlns:a16="http://schemas.microsoft.com/office/drawing/2014/main" id="{627908E4-0529-3A62-E69C-3F655766C981}"/>
              </a:ext>
            </a:extLst>
          </p:cNvPr>
          <p:cNvPicPr>
            <a:picLocks noChangeAspect="1"/>
          </p:cNvPicPr>
          <p:nvPr/>
        </p:nvPicPr>
        <p:blipFill>
          <a:blip r:embed="rId5"/>
          <a:stretch>
            <a:fillRect/>
          </a:stretch>
        </p:blipFill>
        <p:spPr>
          <a:xfrm>
            <a:off x="972604" y="4305300"/>
            <a:ext cx="6274866" cy="3377431"/>
          </a:xfrm>
          <a:prstGeom prst="rect">
            <a:avLst/>
          </a:prstGeom>
          <a:ln>
            <a:noFill/>
          </a:ln>
          <a:effectLst>
            <a:softEdge rad="112500"/>
          </a:effectLst>
        </p:spPr>
      </p:pic>
    </p:spTree>
    <p:extLst>
      <p:ext uri="{BB962C8B-B14F-4D97-AF65-F5344CB8AC3E}">
        <p14:creationId xmlns:p14="http://schemas.microsoft.com/office/powerpoint/2010/main" val="3393692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23875" y="572879"/>
            <a:ext cx="17240250" cy="2115323"/>
          </a:xfrm>
          <a:prstGeom prst="rect">
            <a:avLst/>
          </a:prstGeom>
        </p:spPr>
        <p:txBody>
          <a:bodyPr wrap="square" lIns="0" tIns="0" rIns="0" bIns="0" rtlCol="0" anchor="t">
            <a:spAutoFit/>
          </a:bodyPr>
          <a:lstStyle/>
          <a:p>
            <a:pPr marL="0" lvl="0" indent="0" algn="ctr">
              <a:lnSpc>
                <a:spcPts val="8399"/>
              </a:lnSpc>
            </a:pPr>
            <a:r>
              <a:rPr lang="en-US" sz="6999" spc="-139" dirty="0">
                <a:solidFill>
                  <a:srgbClr val="3D4E6D"/>
                </a:solidFill>
                <a:latin typeface="Tenor Sans"/>
                <a:ea typeface="Tenor Sans"/>
                <a:cs typeface="Tenor Sans"/>
                <a:sym typeface="Tenor Sans"/>
              </a:rPr>
              <a:t>Real-Time Face Detection &amp; Filter Processing</a:t>
            </a:r>
          </a:p>
        </p:txBody>
      </p:sp>
      <p:sp>
        <p:nvSpPr>
          <p:cNvPr id="6" name="Freeform 6"/>
          <p:cNvSpPr/>
          <p:nvPr/>
        </p:nvSpPr>
        <p:spPr>
          <a:xfrm>
            <a:off x="15150568"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TextBox 6">
            <a:extLst>
              <a:ext uri="{FF2B5EF4-FFF2-40B4-BE49-F238E27FC236}">
                <a16:creationId xmlns:a16="http://schemas.microsoft.com/office/drawing/2014/main" id="{5D5C4C57-3E74-381E-A228-98EF1F99959B}"/>
              </a:ext>
            </a:extLst>
          </p:cNvPr>
          <p:cNvSpPr txBox="1"/>
          <p:nvPr/>
        </p:nvSpPr>
        <p:spPr>
          <a:xfrm>
            <a:off x="528791" y="3009900"/>
            <a:ext cx="5304216" cy="6001643"/>
          </a:xfrm>
          <a:prstGeom prst="rect">
            <a:avLst/>
          </a:prstGeom>
          <a:noFill/>
        </p:spPr>
        <p:txBody>
          <a:bodyPr wrap="square">
            <a:spAutoFit/>
          </a:bodyPr>
          <a:lstStyle/>
          <a:p>
            <a:r>
              <a:rPr lang="en-US" sz="3200" b="1" dirty="0">
                <a:solidFill>
                  <a:schemeClr val="tx2">
                    <a:lumMod val="75000"/>
                  </a:schemeClr>
                </a:solidFill>
                <a:latin typeface="Clear Sans" panose="020B0604020202020204" charset="0"/>
                <a:cs typeface="Clear Sans" panose="020B0604020202020204" charset="0"/>
              </a:rPr>
              <a:t>How Filters Modify the Face</a:t>
            </a:r>
          </a:p>
          <a:p>
            <a:r>
              <a:rPr lang="en-US" sz="3200" dirty="0">
                <a:solidFill>
                  <a:schemeClr val="tx2">
                    <a:lumMod val="75000"/>
                  </a:schemeClr>
                </a:solidFill>
                <a:latin typeface="Clear Sans" panose="020B0604020202020204" charset="0"/>
                <a:cs typeface="Clear Sans" panose="020B0604020202020204" charset="0"/>
              </a:rPr>
              <a:t>The face mesh enables effects such as:</a:t>
            </a:r>
          </a:p>
          <a:p>
            <a:pPr marL="457200" indent="-457200">
              <a:buFont typeface="Arial" panose="020B0604020202020204" pitchFamily="34" charset="0"/>
              <a:buChar char="•"/>
            </a:pPr>
            <a:r>
              <a:rPr lang="en-US" sz="3200" dirty="0">
                <a:solidFill>
                  <a:schemeClr val="tx2">
                    <a:lumMod val="75000"/>
                  </a:schemeClr>
                </a:solidFill>
                <a:latin typeface="Clear Sans" panose="020B0604020202020204" charset="0"/>
                <a:cs typeface="Clear Sans" panose="020B0604020202020204" charset="0"/>
              </a:rPr>
              <a:t>Virtual makeup (lipstick, eyebrow shaping)</a:t>
            </a:r>
          </a:p>
          <a:p>
            <a:pPr marL="457200" indent="-457200">
              <a:buFont typeface="Arial" panose="020B0604020202020204" pitchFamily="34" charset="0"/>
              <a:buChar char="•"/>
            </a:pPr>
            <a:r>
              <a:rPr lang="en-US" sz="3200" dirty="0">
                <a:solidFill>
                  <a:schemeClr val="tx2">
                    <a:lumMod val="75000"/>
                  </a:schemeClr>
                </a:solidFill>
                <a:latin typeface="Clear Sans" panose="020B0604020202020204" charset="0"/>
                <a:cs typeface="Clear Sans" panose="020B0604020202020204" charset="0"/>
              </a:rPr>
              <a:t>Eye enlargement / eye color change</a:t>
            </a:r>
          </a:p>
          <a:p>
            <a:pPr marL="457200" indent="-457200">
              <a:buFont typeface="Arial" panose="020B0604020202020204" pitchFamily="34" charset="0"/>
              <a:buChar char="•"/>
            </a:pPr>
            <a:r>
              <a:rPr lang="en-US" sz="3200" dirty="0">
                <a:solidFill>
                  <a:schemeClr val="tx2">
                    <a:lumMod val="75000"/>
                  </a:schemeClr>
                </a:solidFill>
                <a:latin typeface="Clear Sans" panose="020B0604020202020204" charset="0"/>
                <a:cs typeface="Clear Sans" panose="020B0604020202020204" charset="0"/>
              </a:rPr>
              <a:t>Face reshaping</a:t>
            </a:r>
          </a:p>
          <a:p>
            <a:pPr marL="457200" indent="-457200">
              <a:buFont typeface="Arial" panose="020B0604020202020204" pitchFamily="34" charset="0"/>
              <a:buChar char="•"/>
            </a:pPr>
            <a:r>
              <a:rPr lang="en-US" sz="3200" dirty="0">
                <a:solidFill>
                  <a:schemeClr val="tx2">
                    <a:lumMod val="75000"/>
                  </a:schemeClr>
                </a:solidFill>
                <a:latin typeface="Clear Sans" panose="020B0604020202020204" charset="0"/>
                <a:cs typeface="Clear Sans" panose="020B0604020202020204" charset="0"/>
              </a:rPr>
              <a:t>Skin smoothing</a:t>
            </a:r>
          </a:p>
          <a:p>
            <a:pPr marL="457200" indent="-457200">
              <a:buFont typeface="Arial" panose="020B0604020202020204" pitchFamily="34" charset="0"/>
              <a:buChar char="•"/>
            </a:pPr>
            <a:r>
              <a:rPr lang="en-US" sz="3200" dirty="0">
                <a:solidFill>
                  <a:schemeClr val="tx2">
                    <a:lumMod val="75000"/>
                  </a:schemeClr>
                </a:solidFill>
                <a:latin typeface="Clear Sans" panose="020B0604020202020204" charset="0"/>
                <a:cs typeface="Clear Sans" panose="020B0604020202020204" charset="0"/>
              </a:rPr>
              <a:t>Adding 3D objects (flowers, crowns, dog ears)</a:t>
            </a:r>
          </a:p>
        </p:txBody>
      </p:sp>
      <p:sp>
        <p:nvSpPr>
          <p:cNvPr id="9" name="TextBox 8">
            <a:extLst>
              <a:ext uri="{FF2B5EF4-FFF2-40B4-BE49-F238E27FC236}">
                <a16:creationId xmlns:a16="http://schemas.microsoft.com/office/drawing/2014/main" id="{C7D3BBE2-9708-2A32-31DE-CAFFA8171D38}"/>
              </a:ext>
            </a:extLst>
          </p:cNvPr>
          <p:cNvSpPr txBox="1"/>
          <p:nvPr/>
        </p:nvSpPr>
        <p:spPr>
          <a:xfrm>
            <a:off x="6553200" y="3009900"/>
            <a:ext cx="4876800" cy="5016758"/>
          </a:xfrm>
          <a:prstGeom prst="rect">
            <a:avLst/>
          </a:prstGeom>
          <a:noFill/>
        </p:spPr>
        <p:txBody>
          <a:bodyPr wrap="square">
            <a:spAutoFit/>
          </a:bodyPr>
          <a:lstStyle/>
          <a:p>
            <a:r>
              <a:rPr lang="en-US" sz="3200" b="1" dirty="0">
                <a:solidFill>
                  <a:schemeClr val="tx2">
                    <a:lumMod val="75000"/>
                  </a:schemeClr>
                </a:solidFill>
                <a:latin typeface="Clear Sans" panose="020B0604020202020204" charset="0"/>
                <a:cs typeface="Clear Sans" panose="020B0604020202020204" charset="0"/>
              </a:rPr>
              <a:t>Parallel GPU Processing</a:t>
            </a:r>
          </a:p>
          <a:p>
            <a:r>
              <a:rPr lang="en-US" sz="3200" dirty="0">
                <a:solidFill>
                  <a:schemeClr val="tx2">
                    <a:lumMod val="75000"/>
                  </a:schemeClr>
                </a:solidFill>
                <a:latin typeface="Clear Sans" panose="020B0604020202020204" charset="0"/>
                <a:cs typeface="Clear Sans" panose="020B0604020202020204" charset="0"/>
              </a:rPr>
              <a:t>Each frame undergoes:</a:t>
            </a:r>
          </a:p>
          <a:p>
            <a:pPr marL="457200" indent="-457200">
              <a:buFont typeface="Arial" panose="020B0604020202020204" pitchFamily="34" charset="0"/>
              <a:buChar char="•"/>
            </a:pPr>
            <a:r>
              <a:rPr lang="en-US" sz="3200" dirty="0">
                <a:solidFill>
                  <a:schemeClr val="tx2">
                    <a:lumMod val="75000"/>
                  </a:schemeClr>
                </a:solidFill>
                <a:latin typeface="Clear Sans" panose="020B0604020202020204" charset="0"/>
                <a:cs typeface="Clear Sans" panose="020B0604020202020204" charset="0"/>
              </a:rPr>
              <a:t>Blur &amp; smoothing</a:t>
            </a:r>
          </a:p>
          <a:p>
            <a:pPr marL="457200" indent="-457200">
              <a:buFont typeface="Arial" panose="020B0604020202020204" pitchFamily="34" charset="0"/>
              <a:buChar char="•"/>
            </a:pPr>
            <a:r>
              <a:rPr lang="en-US" sz="3200" dirty="0">
                <a:solidFill>
                  <a:schemeClr val="tx2">
                    <a:lumMod val="75000"/>
                  </a:schemeClr>
                </a:solidFill>
                <a:latin typeface="Clear Sans" panose="020B0604020202020204" charset="0"/>
                <a:cs typeface="Clear Sans" panose="020B0604020202020204" charset="0"/>
              </a:rPr>
              <a:t>Light/shadow adjustments</a:t>
            </a:r>
          </a:p>
          <a:p>
            <a:pPr marL="457200" indent="-457200">
              <a:buFont typeface="Arial" panose="020B0604020202020204" pitchFamily="34" charset="0"/>
              <a:buChar char="•"/>
            </a:pPr>
            <a:r>
              <a:rPr lang="en-US" sz="3200" dirty="0">
                <a:solidFill>
                  <a:schemeClr val="tx2">
                    <a:lumMod val="75000"/>
                  </a:schemeClr>
                </a:solidFill>
                <a:latin typeface="Clear Sans" panose="020B0604020202020204" charset="0"/>
                <a:cs typeface="Clear Sans" panose="020B0604020202020204" charset="0"/>
              </a:rPr>
              <a:t>Color correction</a:t>
            </a:r>
          </a:p>
          <a:p>
            <a:pPr marL="457200" indent="-457200">
              <a:buFont typeface="Arial" panose="020B0604020202020204" pitchFamily="34" charset="0"/>
              <a:buChar char="•"/>
            </a:pPr>
            <a:r>
              <a:rPr lang="en-US" sz="3200" dirty="0">
                <a:solidFill>
                  <a:schemeClr val="tx2">
                    <a:lumMod val="75000"/>
                  </a:schemeClr>
                </a:solidFill>
                <a:latin typeface="Clear Sans" panose="020B0604020202020204" charset="0"/>
                <a:cs typeface="Clear Sans" panose="020B0604020202020204" charset="0"/>
              </a:rPr>
              <a:t>Overlay (glasses, ears, flowers)</a:t>
            </a:r>
          </a:p>
          <a:p>
            <a:pPr marL="457200" indent="-457200">
              <a:buFont typeface="Arial" panose="020B0604020202020204" pitchFamily="34" charset="0"/>
              <a:buChar char="•"/>
            </a:pPr>
            <a:r>
              <a:rPr lang="en-US" sz="3200" dirty="0">
                <a:solidFill>
                  <a:schemeClr val="tx2">
                    <a:lumMod val="75000"/>
                  </a:schemeClr>
                </a:solidFill>
                <a:latin typeface="Clear Sans" panose="020B0604020202020204" charset="0"/>
                <a:cs typeface="Clear Sans" panose="020B0604020202020204" charset="0"/>
              </a:rPr>
              <a:t>Mesh deformation</a:t>
            </a:r>
          </a:p>
          <a:p>
            <a:endParaRPr lang="en-US" sz="3200" dirty="0">
              <a:solidFill>
                <a:schemeClr val="tx2">
                  <a:lumMod val="75000"/>
                </a:schemeClr>
              </a:solidFill>
              <a:latin typeface="Clear Sans" panose="020B0604020202020204" charset="0"/>
              <a:cs typeface="Clear Sans" panose="020B0604020202020204" charset="0"/>
            </a:endParaRPr>
          </a:p>
        </p:txBody>
      </p:sp>
      <p:sp>
        <p:nvSpPr>
          <p:cNvPr id="10" name="TextBox 9">
            <a:extLst>
              <a:ext uri="{FF2B5EF4-FFF2-40B4-BE49-F238E27FC236}">
                <a16:creationId xmlns:a16="http://schemas.microsoft.com/office/drawing/2014/main" id="{3C8B2A68-5584-CCEA-DD31-A2305EDAA5F4}"/>
              </a:ext>
            </a:extLst>
          </p:cNvPr>
          <p:cNvSpPr txBox="1"/>
          <p:nvPr/>
        </p:nvSpPr>
        <p:spPr>
          <a:xfrm>
            <a:off x="12649200" y="3001003"/>
            <a:ext cx="4876800" cy="4524315"/>
          </a:xfrm>
          <a:prstGeom prst="rect">
            <a:avLst/>
          </a:prstGeom>
          <a:noFill/>
        </p:spPr>
        <p:txBody>
          <a:bodyPr wrap="square">
            <a:spAutoFit/>
          </a:bodyPr>
          <a:lstStyle/>
          <a:p>
            <a:r>
              <a:rPr lang="en-US" sz="3200" b="1" dirty="0">
                <a:solidFill>
                  <a:schemeClr val="tx2">
                    <a:lumMod val="75000"/>
                  </a:schemeClr>
                </a:solidFill>
                <a:latin typeface="Clear Sans" panose="020B0604020202020204" charset="0"/>
                <a:cs typeface="Clear Sans" panose="020B0604020202020204" charset="0"/>
              </a:rPr>
              <a:t>Pixel-Level Parallelism</a:t>
            </a:r>
          </a:p>
          <a:p>
            <a:pPr marL="457200" indent="-457200">
              <a:buFont typeface="Arial" panose="020B0604020202020204" pitchFamily="34" charset="0"/>
              <a:buChar char="•"/>
            </a:pPr>
            <a:r>
              <a:rPr lang="en-US" sz="3200" dirty="0">
                <a:solidFill>
                  <a:schemeClr val="tx2">
                    <a:lumMod val="75000"/>
                  </a:schemeClr>
                </a:solidFill>
                <a:latin typeface="Clear Sans" panose="020B0604020202020204" charset="0"/>
                <a:cs typeface="Clear Sans" panose="020B0604020202020204" charset="0"/>
              </a:rPr>
              <a:t>Each image frame = </a:t>
            </a:r>
            <a:r>
              <a:rPr lang="en-US" sz="3200" b="1" dirty="0">
                <a:solidFill>
                  <a:schemeClr val="tx2">
                    <a:lumMod val="75000"/>
                  </a:schemeClr>
                </a:solidFill>
                <a:latin typeface="Clear Sans" panose="020B0604020202020204" charset="0"/>
                <a:cs typeface="Clear Sans" panose="020B0604020202020204" charset="0"/>
              </a:rPr>
              <a:t>2 million pixels</a:t>
            </a:r>
            <a:endParaRPr lang="en-US" sz="3200" dirty="0">
              <a:solidFill>
                <a:schemeClr val="tx2">
                  <a:lumMod val="75000"/>
                </a:schemeClr>
              </a:solidFill>
              <a:latin typeface="Clear Sans" panose="020B0604020202020204" charset="0"/>
              <a:cs typeface="Clear Sans" panose="020B0604020202020204" charset="0"/>
            </a:endParaRPr>
          </a:p>
          <a:p>
            <a:pPr marL="457200" indent="-457200">
              <a:buFont typeface="Arial" panose="020B0604020202020204" pitchFamily="34" charset="0"/>
              <a:buChar char="•"/>
            </a:pPr>
            <a:r>
              <a:rPr lang="en-US" sz="3200" dirty="0">
                <a:solidFill>
                  <a:schemeClr val="tx2">
                    <a:lumMod val="75000"/>
                  </a:schemeClr>
                </a:solidFill>
                <a:latin typeface="Clear Sans" panose="020B0604020202020204" charset="0"/>
                <a:cs typeface="Clear Sans" panose="020B0604020202020204" charset="0"/>
              </a:rPr>
              <a:t>GPU processes </a:t>
            </a:r>
            <a:r>
              <a:rPr lang="en-US" sz="3200" b="1" dirty="0">
                <a:solidFill>
                  <a:schemeClr val="tx2">
                    <a:lumMod val="75000"/>
                  </a:schemeClr>
                </a:solidFill>
                <a:latin typeface="Clear Sans" panose="020B0604020202020204" charset="0"/>
                <a:cs typeface="Clear Sans" panose="020B0604020202020204" charset="0"/>
              </a:rPr>
              <a:t>hundreds of thousands of pixels simultaneously</a:t>
            </a:r>
            <a:endParaRPr lang="en-US" sz="3200" dirty="0">
              <a:solidFill>
                <a:schemeClr val="tx2">
                  <a:lumMod val="75000"/>
                </a:schemeClr>
              </a:solidFill>
              <a:latin typeface="Clear Sans" panose="020B0604020202020204" charset="0"/>
              <a:cs typeface="Clear Sans" panose="020B0604020202020204" charset="0"/>
            </a:endParaRPr>
          </a:p>
          <a:p>
            <a:pPr marL="457200" indent="-457200">
              <a:buFont typeface="Arial" panose="020B0604020202020204" pitchFamily="34" charset="0"/>
              <a:buChar char="•"/>
            </a:pPr>
            <a:r>
              <a:rPr lang="en-US" sz="3200" dirty="0">
                <a:solidFill>
                  <a:schemeClr val="tx2">
                    <a:lumMod val="75000"/>
                  </a:schemeClr>
                </a:solidFill>
                <a:latin typeface="Clear Sans" panose="020B0604020202020204" charset="0"/>
                <a:cs typeface="Clear Sans" panose="020B0604020202020204" charset="0"/>
              </a:rPr>
              <a:t>Results in smooth, lag-free filters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2B259-9171-E0CA-8FBA-24AA5EBF1157}"/>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58872AEB-7E08-7A6E-8E24-C7D614958A27}"/>
              </a:ext>
            </a:extLst>
          </p:cNvPr>
          <p:cNvSpPr txBox="1"/>
          <p:nvPr/>
        </p:nvSpPr>
        <p:spPr>
          <a:xfrm>
            <a:off x="523875" y="361177"/>
            <a:ext cx="17240250" cy="1005212"/>
          </a:xfrm>
          <a:prstGeom prst="rect">
            <a:avLst/>
          </a:prstGeom>
        </p:spPr>
        <p:txBody>
          <a:bodyPr wrap="square" lIns="0" tIns="0" rIns="0" bIns="0" rtlCol="0" anchor="t">
            <a:spAutoFit/>
          </a:bodyPr>
          <a:lstStyle/>
          <a:p>
            <a:pPr marL="0" lvl="0" indent="0" algn="ctr">
              <a:lnSpc>
                <a:spcPts val="8399"/>
              </a:lnSpc>
            </a:pPr>
            <a:r>
              <a:rPr lang="en-US" sz="6000" spc="-139" dirty="0">
                <a:solidFill>
                  <a:srgbClr val="3D4E6D"/>
                </a:solidFill>
                <a:latin typeface="Tenor Sans"/>
                <a:ea typeface="Tenor Sans"/>
                <a:cs typeface="Tenor Sans"/>
                <a:sym typeface="Tenor Sans"/>
              </a:rPr>
              <a:t>Real-Time Face Detection &amp; Filter Processing</a:t>
            </a:r>
          </a:p>
        </p:txBody>
      </p:sp>
      <p:sp>
        <p:nvSpPr>
          <p:cNvPr id="6" name="Freeform 6">
            <a:extLst>
              <a:ext uri="{FF2B5EF4-FFF2-40B4-BE49-F238E27FC236}">
                <a16:creationId xmlns:a16="http://schemas.microsoft.com/office/drawing/2014/main" id="{BEAA5A5F-1096-66DA-7EEB-9B3AAD70F177}"/>
              </a:ext>
            </a:extLst>
          </p:cNvPr>
          <p:cNvSpPr/>
          <p:nvPr/>
        </p:nvSpPr>
        <p:spPr>
          <a:xfrm>
            <a:off x="15150568"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pic>
        <p:nvPicPr>
          <p:cNvPr id="12" name="Picture 11">
            <a:extLst>
              <a:ext uri="{FF2B5EF4-FFF2-40B4-BE49-F238E27FC236}">
                <a16:creationId xmlns:a16="http://schemas.microsoft.com/office/drawing/2014/main" id="{0598F9DB-88E9-5509-4E51-CE24F3AB84F9}"/>
              </a:ext>
            </a:extLst>
          </p:cNvPr>
          <p:cNvPicPr>
            <a:picLocks noChangeAspect="1"/>
          </p:cNvPicPr>
          <p:nvPr/>
        </p:nvPicPr>
        <p:blipFill>
          <a:blip r:embed="rId4">
            <a:extLst>
              <a:ext uri="{28A0092B-C50C-407E-A947-70E740481C1C}">
                <a14:useLocalDpi xmlns:a14="http://schemas.microsoft.com/office/drawing/2010/main" val="0"/>
              </a:ext>
            </a:extLst>
          </a:blip>
          <a:srcRect l="4553" t="19053" r="4398" b="6873"/>
          <a:stretch>
            <a:fillRect/>
          </a:stretch>
        </p:blipFill>
        <p:spPr>
          <a:xfrm>
            <a:off x="1219200" y="1638300"/>
            <a:ext cx="15849600" cy="7620000"/>
          </a:xfrm>
          <a:prstGeom prst="rect">
            <a:avLst/>
          </a:prstGeom>
        </p:spPr>
      </p:pic>
    </p:spTree>
    <p:extLst>
      <p:ext uri="{BB962C8B-B14F-4D97-AF65-F5344CB8AC3E}">
        <p14:creationId xmlns:p14="http://schemas.microsoft.com/office/powerpoint/2010/main" val="3551751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51986" y="666750"/>
            <a:ext cx="5754440" cy="2686050"/>
            <a:chOff x="0" y="0"/>
            <a:chExt cx="1029283" cy="689449"/>
          </a:xfrm>
        </p:grpSpPr>
        <p:sp>
          <p:nvSpPr>
            <p:cNvPr id="3" name="Freeform 3"/>
            <p:cNvSpPr/>
            <p:nvPr/>
          </p:nvSpPr>
          <p:spPr>
            <a:xfrm>
              <a:off x="0" y="0"/>
              <a:ext cx="1029283" cy="689449"/>
            </a:xfrm>
            <a:custGeom>
              <a:avLst/>
              <a:gdLst/>
              <a:ahLst/>
              <a:cxnLst/>
              <a:rect l="l" t="t" r="r" b="b"/>
              <a:pathLst>
                <a:path w="1029283" h="689449">
                  <a:moveTo>
                    <a:pt x="0" y="0"/>
                  </a:moveTo>
                  <a:lnTo>
                    <a:pt x="1029283" y="0"/>
                  </a:lnTo>
                  <a:lnTo>
                    <a:pt x="1029283" y="689449"/>
                  </a:lnTo>
                  <a:lnTo>
                    <a:pt x="0" y="689449"/>
                  </a:lnTo>
                  <a:close/>
                </a:path>
              </a:pathLst>
            </a:custGeom>
            <a:blipFill>
              <a:blip r:embed="rId3"/>
              <a:stretch>
                <a:fillRect l="-174" r="-174"/>
              </a:stretch>
            </a:blipFill>
            <a:ln cap="sq">
              <a:noFill/>
              <a:prstDash val="solid"/>
              <a:miter/>
            </a:ln>
          </p:spPr>
        </p:sp>
      </p:grpSp>
      <p:grpSp>
        <p:nvGrpSpPr>
          <p:cNvPr id="6" name="Group 6"/>
          <p:cNvGrpSpPr/>
          <p:nvPr/>
        </p:nvGrpSpPr>
        <p:grpSpPr>
          <a:xfrm>
            <a:off x="13611225" y="666750"/>
            <a:ext cx="4010025" cy="2686050"/>
            <a:chOff x="0" y="0"/>
            <a:chExt cx="1029283" cy="689449"/>
          </a:xfrm>
        </p:grpSpPr>
        <p:sp>
          <p:nvSpPr>
            <p:cNvPr id="7" name="Freeform 7"/>
            <p:cNvSpPr/>
            <p:nvPr/>
          </p:nvSpPr>
          <p:spPr>
            <a:xfrm>
              <a:off x="0" y="0"/>
              <a:ext cx="1029283" cy="689449"/>
            </a:xfrm>
            <a:custGeom>
              <a:avLst/>
              <a:gdLst/>
              <a:ahLst/>
              <a:cxnLst/>
              <a:rect l="l" t="t" r="r" b="b"/>
              <a:pathLst>
                <a:path w="1029283" h="689449">
                  <a:moveTo>
                    <a:pt x="0" y="0"/>
                  </a:moveTo>
                  <a:lnTo>
                    <a:pt x="1029283" y="0"/>
                  </a:lnTo>
                  <a:lnTo>
                    <a:pt x="1029283" y="689449"/>
                  </a:lnTo>
                  <a:lnTo>
                    <a:pt x="0" y="689449"/>
                  </a:lnTo>
                  <a:close/>
                </a:path>
              </a:pathLst>
            </a:custGeom>
            <a:blipFill>
              <a:blip r:embed="rId4"/>
              <a:stretch>
                <a:fillRect l="-174" r="-174"/>
              </a:stretch>
            </a:blipFill>
            <a:ln cap="sq">
              <a:noFill/>
              <a:prstDash val="solid"/>
              <a:miter/>
            </a:ln>
          </p:spPr>
        </p:sp>
      </p:grpSp>
      <p:grpSp>
        <p:nvGrpSpPr>
          <p:cNvPr id="8" name="Group 8"/>
          <p:cNvGrpSpPr/>
          <p:nvPr/>
        </p:nvGrpSpPr>
        <p:grpSpPr>
          <a:xfrm>
            <a:off x="16770929" y="599685"/>
            <a:ext cx="1120486" cy="973331"/>
            <a:chOff x="3343007" y="-3989830"/>
            <a:chExt cx="501141" cy="630058"/>
          </a:xfrm>
        </p:grpSpPr>
        <p:sp>
          <p:nvSpPr>
            <p:cNvPr id="9" name="Freeform 9"/>
            <p:cNvSpPr/>
            <p:nvPr/>
          </p:nvSpPr>
          <p:spPr>
            <a:xfrm>
              <a:off x="3343007" y="-3989830"/>
              <a:ext cx="501141" cy="630058"/>
            </a:xfrm>
            <a:custGeom>
              <a:avLst/>
              <a:gdLst/>
              <a:ahLst/>
              <a:cxnLst/>
              <a:rect l="l" t="t" r="r" b="b"/>
              <a:pathLst>
                <a:path w="1029283" h="689552">
                  <a:moveTo>
                    <a:pt x="0" y="0"/>
                  </a:moveTo>
                  <a:lnTo>
                    <a:pt x="1029283" y="0"/>
                  </a:lnTo>
                  <a:lnTo>
                    <a:pt x="1029283" y="689552"/>
                  </a:lnTo>
                  <a:lnTo>
                    <a:pt x="0" y="689552"/>
                  </a:lnTo>
                  <a:close/>
                </a:path>
              </a:pathLst>
            </a:custGeom>
            <a:blipFill>
              <a:blip r:embed="rId5"/>
              <a:stretch>
                <a:fillRect l="-182" r="-182"/>
              </a:stretch>
            </a:blipFill>
            <a:ln cap="sq">
              <a:noFill/>
              <a:prstDash val="solid"/>
              <a:miter/>
            </a:ln>
          </p:spPr>
          <p:txBody>
            <a:bodyPr/>
            <a:lstStyle/>
            <a:p>
              <a:endParaRPr lang="en-US" dirty="0"/>
            </a:p>
          </p:txBody>
        </p:sp>
      </p:grpSp>
      <p:grpSp>
        <p:nvGrpSpPr>
          <p:cNvPr id="10" name="Group 10"/>
          <p:cNvGrpSpPr/>
          <p:nvPr/>
        </p:nvGrpSpPr>
        <p:grpSpPr>
          <a:xfrm>
            <a:off x="7551984" y="3642360"/>
            <a:ext cx="5754443" cy="1910869"/>
            <a:chOff x="0" y="-47625"/>
            <a:chExt cx="5346702" cy="2547827"/>
          </a:xfrm>
        </p:grpSpPr>
        <p:sp>
          <p:nvSpPr>
            <p:cNvPr id="11" name="TextBox 11"/>
            <p:cNvSpPr txBox="1"/>
            <p:nvPr/>
          </p:nvSpPr>
          <p:spPr>
            <a:xfrm>
              <a:off x="0" y="-47625"/>
              <a:ext cx="5346700" cy="525145"/>
            </a:xfrm>
            <a:prstGeom prst="rect">
              <a:avLst/>
            </a:prstGeom>
          </p:spPr>
          <p:txBody>
            <a:bodyPr lIns="0" tIns="0" rIns="0" bIns="0" rtlCol="0" anchor="t">
              <a:spAutoFit/>
            </a:bodyPr>
            <a:lstStyle/>
            <a:p>
              <a:pPr marL="0" lvl="0" indent="0" algn="l">
                <a:lnSpc>
                  <a:spcPts val="3359"/>
                </a:lnSpc>
                <a:spcBef>
                  <a:spcPct val="0"/>
                </a:spcBef>
              </a:pPr>
              <a:r>
                <a:rPr lang="en-US" sz="2400" b="1" u="none" strike="noStrike">
                  <a:solidFill>
                    <a:srgbClr val="3D4E6D"/>
                  </a:solidFill>
                  <a:latin typeface="Clear Sans Medium"/>
                  <a:ea typeface="Clear Sans Medium"/>
                  <a:cs typeface="Clear Sans Medium"/>
                  <a:sym typeface="Clear Sans Medium"/>
                </a:rPr>
                <a:t>SNAPCHAT</a:t>
              </a:r>
            </a:p>
          </p:txBody>
        </p:sp>
        <p:sp>
          <p:nvSpPr>
            <p:cNvPr id="12" name="TextBox 12"/>
            <p:cNvSpPr txBox="1"/>
            <p:nvPr/>
          </p:nvSpPr>
          <p:spPr>
            <a:xfrm>
              <a:off x="16703" y="553086"/>
              <a:ext cx="5329999" cy="1947116"/>
            </a:xfrm>
            <a:prstGeom prst="rect">
              <a:avLst/>
            </a:prstGeom>
          </p:spPr>
          <p:txBody>
            <a:bodyPr lIns="0" tIns="0" rIns="0" bIns="0" rtlCol="0" anchor="t">
              <a:spAutoFit/>
            </a:bodyPr>
            <a:lstStyle/>
            <a:p>
              <a:pPr marL="0" lvl="0" indent="0" algn="l">
                <a:lnSpc>
                  <a:spcPts val="2940"/>
                </a:lnSpc>
              </a:pPr>
              <a:r>
                <a:rPr lang="en-US" sz="2100" dirty="0">
                  <a:solidFill>
                    <a:schemeClr val="accent1">
                      <a:lumMod val="50000"/>
                    </a:schemeClr>
                  </a:solidFill>
                  <a:latin typeface="Clear Sans" panose="020B0604020202020204" charset="0"/>
                  <a:ea typeface="Clear Sans"/>
                  <a:cs typeface="Clear Sans" panose="020B0604020202020204" charset="0"/>
                  <a:sym typeface="Clear Sans"/>
                </a:rPr>
                <a:t>Offers playful and engaging filters for users.</a:t>
              </a:r>
            </a:p>
            <a:p>
              <a:pPr>
                <a:lnSpc>
                  <a:spcPts val="2940"/>
                </a:lnSpc>
              </a:pPr>
              <a:r>
                <a:rPr lang="en-US" sz="2100" dirty="0">
                  <a:solidFill>
                    <a:schemeClr val="accent1">
                      <a:lumMod val="50000"/>
                    </a:schemeClr>
                  </a:solidFill>
                  <a:latin typeface="Clear Sans" panose="020B0604020202020204" charset="0"/>
                  <a:ea typeface="TT Interphases"/>
                  <a:cs typeface="Clear Sans" panose="020B0604020202020204" charset="0"/>
                  <a:sym typeface="TT Interphases"/>
                </a:rPr>
                <a:t>Users can apply engaging filters to photos instantly.</a:t>
              </a:r>
            </a:p>
          </p:txBody>
        </p:sp>
      </p:grpSp>
      <p:grpSp>
        <p:nvGrpSpPr>
          <p:cNvPr id="13" name="Group 13"/>
          <p:cNvGrpSpPr/>
          <p:nvPr/>
        </p:nvGrpSpPr>
        <p:grpSpPr>
          <a:xfrm>
            <a:off x="13611225" y="3642360"/>
            <a:ext cx="4010027" cy="1538972"/>
            <a:chOff x="0" y="-47625"/>
            <a:chExt cx="5346702" cy="2051964"/>
          </a:xfrm>
        </p:grpSpPr>
        <p:sp>
          <p:nvSpPr>
            <p:cNvPr id="14" name="TextBox 14"/>
            <p:cNvSpPr txBox="1"/>
            <p:nvPr/>
          </p:nvSpPr>
          <p:spPr>
            <a:xfrm>
              <a:off x="0" y="-47625"/>
              <a:ext cx="5346700" cy="525145"/>
            </a:xfrm>
            <a:prstGeom prst="rect">
              <a:avLst/>
            </a:prstGeom>
          </p:spPr>
          <p:txBody>
            <a:bodyPr lIns="0" tIns="0" rIns="0" bIns="0" rtlCol="0" anchor="t">
              <a:spAutoFit/>
            </a:bodyPr>
            <a:lstStyle/>
            <a:p>
              <a:pPr marL="0" lvl="0" indent="0" algn="l">
                <a:lnSpc>
                  <a:spcPts val="3359"/>
                </a:lnSpc>
                <a:spcBef>
                  <a:spcPct val="0"/>
                </a:spcBef>
              </a:pPr>
              <a:r>
                <a:rPr lang="en-US" sz="2400" b="1" u="none" strike="noStrike">
                  <a:solidFill>
                    <a:srgbClr val="3D4E6D"/>
                  </a:solidFill>
                  <a:latin typeface="Clear Sans Medium"/>
                  <a:ea typeface="Clear Sans Medium"/>
                  <a:cs typeface="Clear Sans Medium"/>
                  <a:sym typeface="Clear Sans Medium"/>
                </a:rPr>
                <a:t>INSTAGRAM</a:t>
              </a:r>
            </a:p>
          </p:txBody>
        </p:sp>
        <p:sp>
          <p:nvSpPr>
            <p:cNvPr id="15" name="TextBox 15"/>
            <p:cNvSpPr txBox="1"/>
            <p:nvPr/>
          </p:nvSpPr>
          <p:spPr>
            <a:xfrm>
              <a:off x="16703" y="553086"/>
              <a:ext cx="5329999" cy="1451253"/>
            </a:xfrm>
            <a:prstGeom prst="rect">
              <a:avLst/>
            </a:prstGeom>
          </p:spPr>
          <p:txBody>
            <a:bodyPr lIns="0" tIns="0" rIns="0" bIns="0" rtlCol="0" anchor="t">
              <a:spAutoFit/>
            </a:bodyPr>
            <a:lstStyle/>
            <a:p>
              <a:pPr marL="0" lvl="0" indent="0" algn="l">
                <a:lnSpc>
                  <a:spcPts val="2940"/>
                </a:lnSpc>
              </a:pPr>
              <a:r>
                <a:rPr lang="en-US" sz="2100" dirty="0">
                  <a:solidFill>
                    <a:srgbClr val="3D4E6D"/>
                  </a:solidFill>
                  <a:latin typeface="Clear Sans"/>
                  <a:ea typeface="Clear Sans"/>
                  <a:cs typeface="Clear Sans"/>
                  <a:sym typeface="Clear Sans"/>
                </a:rPr>
                <a:t>Creative filters enhance photos for social sharing.</a:t>
              </a:r>
            </a:p>
            <a:p>
              <a:pPr marL="0" lvl="0" indent="0" algn="l">
                <a:lnSpc>
                  <a:spcPts val="2940"/>
                </a:lnSpc>
              </a:pPr>
              <a:endParaRPr lang="en-US" sz="2100" dirty="0">
                <a:solidFill>
                  <a:srgbClr val="3D4E6D"/>
                </a:solidFill>
                <a:latin typeface="Clear Sans"/>
                <a:ea typeface="Clear Sans"/>
                <a:cs typeface="Clear Sans"/>
                <a:sym typeface="Clear Sans"/>
              </a:endParaRPr>
            </a:p>
          </p:txBody>
        </p:sp>
      </p:grpSp>
      <p:grpSp>
        <p:nvGrpSpPr>
          <p:cNvPr id="16" name="Group 16"/>
          <p:cNvGrpSpPr/>
          <p:nvPr/>
        </p:nvGrpSpPr>
        <p:grpSpPr>
          <a:xfrm>
            <a:off x="7551984" y="8228707"/>
            <a:ext cx="5754443" cy="2282766"/>
            <a:chOff x="0" y="-47625"/>
            <a:chExt cx="5346702" cy="3043690"/>
          </a:xfrm>
        </p:grpSpPr>
        <p:sp>
          <p:nvSpPr>
            <p:cNvPr id="17" name="TextBox 17"/>
            <p:cNvSpPr txBox="1"/>
            <p:nvPr/>
          </p:nvSpPr>
          <p:spPr>
            <a:xfrm>
              <a:off x="0" y="-47625"/>
              <a:ext cx="5346700" cy="525145"/>
            </a:xfrm>
            <a:prstGeom prst="rect">
              <a:avLst/>
            </a:prstGeom>
          </p:spPr>
          <p:txBody>
            <a:bodyPr lIns="0" tIns="0" rIns="0" bIns="0" rtlCol="0" anchor="t">
              <a:spAutoFit/>
            </a:bodyPr>
            <a:lstStyle/>
            <a:p>
              <a:pPr marL="0" lvl="0" indent="0" algn="l">
                <a:lnSpc>
                  <a:spcPts val="3359"/>
                </a:lnSpc>
                <a:spcBef>
                  <a:spcPct val="0"/>
                </a:spcBef>
              </a:pPr>
              <a:r>
                <a:rPr lang="en-US" sz="2400" b="1" u="none" strike="noStrike">
                  <a:solidFill>
                    <a:srgbClr val="3D4E6D"/>
                  </a:solidFill>
                  <a:latin typeface="Clear Sans Medium"/>
                  <a:ea typeface="Clear Sans Medium"/>
                  <a:cs typeface="Clear Sans Medium"/>
                  <a:sym typeface="Clear Sans Medium"/>
                </a:rPr>
                <a:t>TIKTOK</a:t>
              </a:r>
            </a:p>
          </p:txBody>
        </p:sp>
        <p:sp>
          <p:nvSpPr>
            <p:cNvPr id="18" name="TextBox 18"/>
            <p:cNvSpPr txBox="1"/>
            <p:nvPr/>
          </p:nvSpPr>
          <p:spPr>
            <a:xfrm>
              <a:off x="16703" y="553086"/>
              <a:ext cx="5329999" cy="2442979"/>
            </a:xfrm>
            <a:prstGeom prst="rect">
              <a:avLst/>
            </a:prstGeom>
          </p:spPr>
          <p:txBody>
            <a:bodyPr lIns="0" tIns="0" rIns="0" bIns="0" rtlCol="0" anchor="t">
              <a:spAutoFit/>
            </a:bodyPr>
            <a:lstStyle/>
            <a:p>
              <a:pPr marL="0" lvl="0" indent="0" algn="l">
                <a:lnSpc>
                  <a:spcPts val="2940"/>
                </a:lnSpc>
              </a:pPr>
              <a:r>
                <a:rPr lang="en-US" sz="2100" dirty="0">
                  <a:solidFill>
                    <a:srgbClr val="3D4E6D"/>
                  </a:solidFill>
                  <a:latin typeface="Clear Sans"/>
                  <a:ea typeface="Clear Sans"/>
                  <a:cs typeface="Clear Sans"/>
                  <a:sym typeface="Clear Sans"/>
                </a:rPr>
                <a:t>Engages users with fun, trendy filter options.</a:t>
              </a:r>
            </a:p>
            <a:p>
              <a:pPr marL="0" lvl="0" indent="0" algn="l">
                <a:lnSpc>
                  <a:spcPts val="2940"/>
                </a:lnSpc>
              </a:pPr>
              <a:r>
                <a:rPr lang="en-US" sz="2100" dirty="0">
                  <a:solidFill>
                    <a:srgbClr val="3D4E6D"/>
                  </a:solidFill>
                  <a:latin typeface="Clear Sans"/>
                  <a:ea typeface="Clear Sans"/>
                  <a:cs typeface="Clear Sans"/>
                  <a:sym typeface="Clear Sans"/>
                </a:rPr>
                <a:t>Fun filters make videos more entertaining for audiences.</a:t>
              </a:r>
            </a:p>
            <a:p>
              <a:pPr marL="0" lvl="0" indent="0" algn="l">
                <a:lnSpc>
                  <a:spcPts val="2940"/>
                </a:lnSpc>
              </a:pPr>
              <a:endParaRPr lang="en-US" sz="2100" dirty="0">
                <a:solidFill>
                  <a:srgbClr val="3D4E6D"/>
                </a:solidFill>
                <a:latin typeface="Clear Sans"/>
                <a:ea typeface="Clear Sans"/>
                <a:cs typeface="Clear Sans"/>
                <a:sym typeface="Clear Sans"/>
              </a:endParaRPr>
            </a:p>
          </p:txBody>
        </p:sp>
      </p:grpSp>
      <p:grpSp>
        <p:nvGrpSpPr>
          <p:cNvPr id="19" name="Group 19"/>
          <p:cNvGrpSpPr/>
          <p:nvPr/>
        </p:nvGrpSpPr>
        <p:grpSpPr>
          <a:xfrm>
            <a:off x="13611225" y="8228707"/>
            <a:ext cx="4010027" cy="1538972"/>
            <a:chOff x="0" y="-47625"/>
            <a:chExt cx="5346702" cy="2051964"/>
          </a:xfrm>
        </p:grpSpPr>
        <p:sp>
          <p:nvSpPr>
            <p:cNvPr id="20" name="TextBox 20"/>
            <p:cNvSpPr txBox="1"/>
            <p:nvPr/>
          </p:nvSpPr>
          <p:spPr>
            <a:xfrm>
              <a:off x="0" y="-47625"/>
              <a:ext cx="5346700" cy="525145"/>
            </a:xfrm>
            <a:prstGeom prst="rect">
              <a:avLst/>
            </a:prstGeom>
          </p:spPr>
          <p:txBody>
            <a:bodyPr lIns="0" tIns="0" rIns="0" bIns="0" rtlCol="0" anchor="t">
              <a:spAutoFit/>
            </a:bodyPr>
            <a:lstStyle/>
            <a:p>
              <a:pPr marL="0" lvl="0" indent="0" algn="l">
                <a:lnSpc>
                  <a:spcPts val="3359"/>
                </a:lnSpc>
                <a:spcBef>
                  <a:spcPct val="0"/>
                </a:spcBef>
              </a:pPr>
              <a:r>
                <a:rPr lang="en-US" sz="2400" b="1" u="none" strike="noStrike">
                  <a:solidFill>
                    <a:srgbClr val="3D4E6D"/>
                  </a:solidFill>
                  <a:latin typeface="Clear Sans Medium"/>
                  <a:ea typeface="Clear Sans Medium"/>
                  <a:cs typeface="Clear Sans Medium"/>
                  <a:sym typeface="Clear Sans Medium"/>
                </a:rPr>
                <a:t>E-COMMERCE</a:t>
              </a:r>
            </a:p>
          </p:txBody>
        </p:sp>
        <p:sp>
          <p:nvSpPr>
            <p:cNvPr id="21" name="TextBox 21"/>
            <p:cNvSpPr txBox="1"/>
            <p:nvPr/>
          </p:nvSpPr>
          <p:spPr>
            <a:xfrm>
              <a:off x="16703" y="553086"/>
              <a:ext cx="5329999" cy="1451253"/>
            </a:xfrm>
            <a:prstGeom prst="rect">
              <a:avLst/>
            </a:prstGeom>
          </p:spPr>
          <p:txBody>
            <a:bodyPr lIns="0" tIns="0" rIns="0" bIns="0" rtlCol="0" anchor="t">
              <a:spAutoFit/>
            </a:bodyPr>
            <a:lstStyle/>
            <a:p>
              <a:pPr marL="0" lvl="0" indent="0" algn="l">
                <a:lnSpc>
                  <a:spcPts val="2940"/>
                </a:lnSpc>
              </a:pPr>
              <a:r>
                <a:rPr lang="en-US" sz="2100" dirty="0">
                  <a:solidFill>
                    <a:srgbClr val="3D4E6D"/>
                  </a:solidFill>
                  <a:latin typeface="Clear Sans"/>
                  <a:ea typeface="Clear Sans"/>
                  <a:cs typeface="Clear Sans"/>
                  <a:sym typeface="Clear Sans"/>
                </a:rPr>
                <a:t>Virtual try-ons allow customers to visualize products easily.</a:t>
              </a:r>
            </a:p>
            <a:p>
              <a:pPr marL="0" lvl="0" indent="0" algn="l">
                <a:lnSpc>
                  <a:spcPts val="2940"/>
                </a:lnSpc>
              </a:pPr>
              <a:endParaRPr lang="en-US" sz="2100" dirty="0">
                <a:solidFill>
                  <a:srgbClr val="3D4E6D"/>
                </a:solidFill>
                <a:latin typeface="Clear Sans"/>
                <a:ea typeface="Clear Sans"/>
                <a:cs typeface="Clear Sans"/>
                <a:sym typeface="Clear Sans"/>
              </a:endParaRPr>
            </a:p>
          </p:txBody>
        </p:sp>
      </p:grpSp>
      <p:sp>
        <p:nvSpPr>
          <p:cNvPr id="22" name="TextBox 22"/>
          <p:cNvSpPr txBox="1"/>
          <p:nvPr/>
        </p:nvSpPr>
        <p:spPr>
          <a:xfrm>
            <a:off x="660485" y="1427187"/>
            <a:ext cx="6885236" cy="3209925"/>
          </a:xfrm>
          <a:prstGeom prst="rect">
            <a:avLst/>
          </a:prstGeom>
        </p:spPr>
        <p:txBody>
          <a:bodyPr lIns="0" tIns="0" rIns="0" bIns="0" rtlCol="0" anchor="t">
            <a:spAutoFit/>
          </a:bodyPr>
          <a:lstStyle/>
          <a:p>
            <a:pPr marL="0" lvl="0" indent="0" algn="l">
              <a:lnSpc>
                <a:spcPts val="8400"/>
              </a:lnSpc>
            </a:pPr>
            <a:r>
              <a:rPr lang="en-US" sz="7000" spc="-140" dirty="0">
                <a:solidFill>
                  <a:srgbClr val="3D4E6D"/>
                </a:solidFill>
                <a:latin typeface="Tenor Sans"/>
                <a:ea typeface="Tenor Sans"/>
                <a:cs typeface="Tenor Sans"/>
                <a:sym typeface="Tenor Sans"/>
              </a:rPr>
              <a:t>Real-World Applications of Filters</a:t>
            </a:r>
          </a:p>
        </p:txBody>
      </p:sp>
      <p:sp>
        <p:nvSpPr>
          <p:cNvPr id="23" name="Freeform 23"/>
          <p:cNvSpPr/>
          <p:nvPr/>
        </p:nvSpPr>
        <p:spPr>
          <a:xfrm>
            <a:off x="-3137432"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pic>
        <p:nvPicPr>
          <p:cNvPr id="3074" name="Picture 2">
            <a:extLst>
              <a:ext uri="{FF2B5EF4-FFF2-40B4-BE49-F238E27FC236}">
                <a16:creationId xmlns:a16="http://schemas.microsoft.com/office/drawing/2014/main" id="{0E0768A4-CA49-D212-FDA4-C0811DC575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69895" y="5746327"/>
            <a:ext cx="2118618" cy="140970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33">
            <a:extLst>
              <a:ext uri="{FF2B5EF4-FFF2-40B4-BE49-F238E27FC236}">
                <a16:creationId xmlns:a16="http://schemas.microsoft.com/office/drawing/2014/main" id="{3ECFED25-C92F-EB30-55C3-26305537E6AE}"/>
              </a:ext>
            </a:extLst>
          </p:cNvPr>
          <p:cNvGrpSpPr/>
          <p:nvPr/>
        </p:nvGrpSpPr>
        <p:grpSpPr>
          <a:xfrm>
            <a:off x="13589454" y="4991258"/>
            <a:ext cx="3692698" cy="2919835"/>
            <a:chOff x="0" y="0"/>
            <a:chExt cx="812800" cy="831999"/>
          </a:xfrm>
        </p:grpSpPr>
        <p:sp>
          <p:nvSpPr>
            <p:cNvPr id="26" name="Freeform 34">
              <a:extLst>
                <a:ext uri="{FF2B5EF4-FFF2-40B4-BE49-F238E27FC236}">
                  <a16:creationId xmlns:a16="http://schemas.microsoft.com/office/drawing/2014/main" id="{49BFCC62-D63B-4C92-C2E5-8D1AE0019707}"/>
                </a:ext>
              </a:extLst>
            </p:cNvPr>
            <p:cNvSpPr/>
            <p:nvPr/>
          </p:nvSpPr>
          <p:spPr>
            <a:xfrm>
              <a:off x="0" y="0"/>
              <a:ext cx="812800" cy="831999"/>
            </a:xfrm>
            <a:custGeom>
              <a:avLst/>
              <a:gdLst/>
              <a:ahLst/>
              <a:cxnLst/>
              <a:rect l="l" t="t" r="r" b="b"/>
              <a:pathLst>
                <a:path w="812800" h="831999">
                  <a:moveTo>
                    <a:pt x="77226" y="0"/>
                  </a:moveTo>
                  <a:lnTo>
                    <a:pt x="735574" y="0"/>
                  </a:lnTo>
                  <a:cubicBezTo>
                    <a:pt x="778225" y="0"/>
                    <a:pt x="812800" y="34575"/>
                    <a:pt x="812800" y="77226"/>
                  </a:cubicBezTo>
                  <a:lnTo>
                    <a:pt x="812800" y="754773"/>
                  </a:lnTo>
                  <a:cubicBezTo>
                    <a:pt x="812800" y="797424"/>
                    <a:pt x="778225" y="831999"/>
                    <a:pt x="735574" y="831999"/>
                  </a:cubicBezTo>
                  <a:lnTo>
                    <a:pt x="77226" y="831999"/>
                  </a:lnTo>
                  <a:cubicBezTo>
                    <a:pt x="34575" y="831999"/>
                    <a:pt x="0" y="797424"/>
                    <a:pt x="0" y="754773"/>
                  </a:cubicBezTo>
                  <a:lnTo>
                    <a:pt x="0" y="77226"/>
                  </a:lnTo>
                  <a:cubicBezTo>
                    <a:pt x="0" y="34575"/>
                    <a:pt x="34575" y="0"/>
                    <a:pt x="77226" y="0"/>
                  </a:cubicBezTo>
                  <a:close/>
                </a:path>
              </a:pathLst>
            </a:custGeom>
            <a:blipFill>
              <a:blip r:embed="rId9"/>
              <a:stretch>
                <a:fillRect t="-292" b="-292"/>
              </a:stretch>
            </a:blipFill>
          </p:spPr>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9296400" y="6907530"/>
            <a:ext cx="4010025" cy="2712720"/>
            <a:chOff x="0" y="0"/>
            <a:chExt cx="1056138" cy="714461"/>
          </a:xfrm>
        </p:grpSpPr>
        <p:sp>
          <p:nvSpPr>
            <p:cNvPr id="3" name="Freeform 3"/>
            <p:cNvSpPr/>
            <p:nvPr/>
          </p:nvSpPr>
          <p:spPr>
            <a:xfrm>
              <a:off x="0" y="0"/>
              <a:ext cx="1056138" cy="714461"/>
            </a:xfrm>
            <a:custGeom>
              <a:avLst/>
              <a:gdLst/>
              <a:ahLst/>
              <a:cxnLst/>
              <a:rect l="l" t="t" r="r" b="b"/>
              <a:pathLst>
                <a:path w="1056138" h="714461">
                  <a:moveTo>
                    <a:pt x="77226" y="0"/>
                  </a:moveTo>
                  <a:lnTo>
                    <a:pt x="978913" y="0"/>
                  </a:lnTo>
                  <a:cubicBezTo>
                    <a:pt x="1021563" y="0"/>
                    <a:pt x="1056138" y="34575"/>
                    <a:pt x="1056138" y="77226"/>
                  </a:cubicBezTo>
                  <a:lnTo>
                    <a:pt x="1056138" y="637236"/>
                  </a:lnTo>
                  <a:cubicBezTo>
                    <a:pt x="1056138" y="679886"/>
                    <a:pt x="1021563" y="714461"/>
                    <a:pt x="978913" y="714461"/>
                  </a:cubicBezTo>
                  <a:lnTo>
                    <a:pt x="77226" y="714461"/>
                  </a:lnTo>
                  <a:cubicBezTo>
                    <a:pt x="34575" y="714461"/>
                    <a:pt x="0" y="679886"/>
                    <a:pt x="0" y="637236"/>
                  </a:cubicBezTo>
                  <a:lnTo>
                    <a:pt x="0" y="77226"/>
                  </a:lnTo>
                  <a:cubicBezTo>
                    <a:pt x="0" y="34575"/>
                    <a:pt x="34575" y="0"/>
                    <a:pt x="77226" y="0"/>
                  </a:cubicBezTo>
                  <a:close/>
                </a:path>
              </a:pathLst>
            </a:custGeom>
            <a:solidFill>
              <a:srgbClr val="AFC9D9"/>
            </a:solidFill>
            <a:ln w="28575" cap="rnd">
              <a:solidFill>
                <a:srgbClr val="000000"/>
              </a:solidFill>
              <a:prstDash val="solid"/>
              <a:round/>
            </a:ln>
          </p:spPr>
        </p:sp>
        <p:sp>
          <p:nvSpPr>
            <p:cNvPr id="4" name="TextBox 4"/>
            <p:cNvSpPr txBox="1"/>
            <p:nvPr/>
          </p:nvSpPr>
          <p:spPr>
            <a:xfrm>
              <a:off x="0" y="-28575"/>
              <a:ext cx="1056138" cy="743036"/>
            </a:xfrm>
            <a:prstGeom prst="rect">
              <a:avLst/>
            </a:prstGeom>
          </p:spPr>
          <p:txBody>
            <a:bodyPr lIns="50800" tIns="50800" rIns="50800" bIns="50800" rtlCol="0" anchor="ctr"/>
            <a:lstStyle/>
            <a:p>
              <a:pPr marL="0" lvl="0" indent="0" algn="ctr">
                <a:lnSpc>
                  <a:spcPts val="1960"/>
                </a:lnSpc>
                <a:spcBef>
                  <a:spcPct val="0"/>
                </a:spcBef>
              </a:pPr>
              <a:endParaRPr/>
            </a:p>
          </p:txBody>
        </p:sp>
      </p:grpSp>
      <p:grpSp>
        <p:nvGrpSpPr>
          <p:cNvPr id="5" name="Group 5"/>
          <p:cNvGrpSpPr/>
          <p:nvPr/>
        </p:nvGrpSpPr>
        <p:grpSpPr>
          <a:xfrm>
            <a:off x="13611225" y="6907530"/>
            <a:ext cx="4010025" cy="2712720"/>
            <a:chOff x="0" y="0"/>
            <a:chExt cx="1056138" cy="714461"/>
          </a:xfrm>
        </p:grpSpPr>
        <p:sp>
          <p:nvSpPr>
            <p:cNvPr id="6" name="Freeform 6"/>
            <p:cNvSpPr/>
            <p:nvPr/>
          </p:nvSpPr>
          <p:spPr>
            <a:xfrm>
              <a:off x="0" y="0"/>
              <a:ext cx="1056138" cy="714461"/>
            </a:xfrm>
            <a:custGeom>
              <a:avLst/>
              <a:gdLst/>
              <a:ahLst/>
              <a:cxnLst/>
              <a:rect l="l" t="t" r="r" b="b"/>
              <a:pathLst>
                <a:path w="1056138" h="714461">
                  <a:moveTo>
                    <a:pt x="77226" y="0"/>
                  </a:moveTo>
                  <a:lnTo>
                    <a:pt x="978913" y="0"/>
                  </a:lnTo>
                  <a:cubicBezTo>
                    <a:pt x="1021563" y="0"/>
                    <a:pt x="1056138" y="34575"/>
                    <a:pt x="1056138" y="77226"/>
                  </a:cubicBezTo>
                  <a:lnTo>
                    <a:pt x="1056138" y="637236"/>
                  </a:lnTo>
                  <a:cubicBezTo>
                    <a:pt x="1056138" y="679886"/>
                    <a:pt x="1021563" y="714461"/>
                    <a:pt x="978913" y="714461"/>
                  </a:cubicBezTo>
                  <a:lnTo>
                    <a:pt x="77226" y="714461"/>
                  </a:lnTo>
                  <a:cubicBezTo>
                    <a:pt x="34575" y="714461"/>
                    <a:pt x="0" y="679886"/>
                    <a:pt x="0" y="637236"/>
                  </a:cubicBezTo>
                  <a:lnTo>
                    <a:pt x="0" y="77226"/>
                  </a:lnTo>
                  <a:cubicBezTo>
                    <a:pt x="0" y="34575"/>
                    <a:pt x="34575" y="0"/>
                    <a:pt x="77226" y="0"/>
                  </a:cubicBezTo>
                  <a:close/>
                </a:path>
              </a:pathLst>
            </a:custGeom>
            <a:solidFill>
              <a:srgbClr val="AFC9D9"/>
            </a:solidFill>
            <a:ln w="28575" cap="rnd">
              <a:solidFill>
                <a:srgbClr val="000000"/>
              </a:solidFill>
              <a:prstDash val="solid"/>
              <a:round/>
            </a:ln>
          </p:spPr>
        </p:sp>
        <p:sp>
          <p:nvSpPr>
            <p:cNvPr id="7" name="TextBox 7"/>
            <p:cNvSpPr txBox="1"/>
            <p:nvPr/>
          </p:nvSpPr>
          <p:spPr>
            <a:xfrm>
              <a:off x="0" y="-28575"/>
              <a:ext cx="1056138" cy="743036"/>
            </a:xfrm>
            <a:prstGeom prst="rect">
              <a:avLst/>
            </a:prstGeom>
          </p:spPr>
          <p:txBody>
            <a:bodyPr lIns="50800" tIns="50800" rIns="50800" bIns="50800" rtlCol="0" anchor="ctr"/>
            <a:lstStyle/>
            <a:p>
              <a:pPr marL="0" lvl="0" indent="0" algn="ctr">
                <a:lnSpc>
                  <a:spcPts val="1960"/>
                </a:lnSpc>
                <a:spcBef>
                  <a:spcPct val="0"/>
                </a:spcBef>
              </a:pPr>
              <a:endParaRPr/>
            </a:p>
          </p:txBody>
        </p:sp>
      </p:grpSp>
      <p:grpSp>
        <p:nvGrpSpPr>
          <p:cNvPr id="8" name="Group 8"/>
          <p:cNvGrpSpPr/>
          <p:nvPr/>
        </p:nvGrpSpPr>
        <p:grpSpPr>
          <a:xfrm>
            <a:off x="4981575" y="6907530"/>
            <a:ext cx="4010025" cy="2712720"/>
            <a:chOff x="0" y="0"/>
            <a:chExt cx="1056138" cy="714461"/>
          </a:xfrm>
        </p:grpSpPr>
        <p:sp>
          <p:nvSpPr>
            <p:cNvPr id="9" name="Freeform 9"/>
            <p:cNvSpPr/>
            <p:nvPr/>
          </p:nvSpPr>
          <p:spPr>
            <a:xfrm>
              <a:off x="0" y="0"/>
              <a:ext cx="1056138" cy="714461"/>
            </a:xfrm>
            <a:custGeom>
              <a:avLst/>
              <a:gdLst/>
              <a:ahLst/>
              <a:cxnLst/>
              <a:rect l="l" t="t" r="r" b="b"/>
              <a:pathLst>
                <a:path w="1056138" h="714461">
                  <a:moveTo>
                    <a:pt x="77226" y="0"/>
                  </a:moveTo>
                  <a:lnTo>
                    <a:pt x="978913" y="0"/>
                  </a:lnTo>
                  <a:cubicBezTo>
                    <a:pt x="1021563" y="0"/>
                    <a:pt x="1056138" y="34575"/>
                    <a:pt x="1056138" y="77226"/>
                  </a:cubicBezTo>
                  <a:lnTo>
                    <a:pt x="1056138" y="637236"/>
                  </a:lnTo>
                  <a:cubicBezTo>
                    <a:pt x="1056138" y="679886"/>
                    <a:pt x="1021563" y="714461"/>
                    <a:pt x="978913" y="714461"/>
                  </a:cubicBezTo>
                  <a:lnTo>
                    <a:pt x="77226" y="714461"/>
                  </a:lnTo>
                  <a:cubicBezTo>
                    <a:pt x="34575" y="714461"/>
                    <a:pt x="0" y="679886"/>
                    <a:pt x="0" y="637236"/>
                  </a:cubicBezTo>
                  <a:lnTo>
                    <a:pt x="0" y="77226"/>
                  </a:lnTo>
                  <a:cubicBezTo>
                    <a:pt x="0" y="34575"/>
                    <a:pt x="34575" y="0"/>
                    <a:pt x="77226" y="0"/>
                  </a:cubicBezTo>
                  <a:close/>
                </a:path>
              </a:pathLst>
            </a:custGeom>
            <a:solidFill>
              <a:srgbClr val="AFC9D9"/>
            </a:solidFill>
            <a:ln w="28575" cap="rnd">
              <a:solidFill>
                <a:srgbClr val="000000"/>
              </a:solidFill>
              <a:prstDash val="solid"/>
              <a:round/>
            </a:ln>
          </p:spPr>
        </p:sp>
        <p:sp>
          <p:nvSpPr>
            <p:cNvPr id="10" name="TextBox 10"/>
            <p:cNvSpPr txBox="1"/>
            <p:nvPr/>
          </p:nvSpPr>
          <p:spPr>
            <a:xfrm>
              <a:off x="0" y="-28575"/>
              <a:ext cx="1056138" cy="743036"/>
            </a:xfrm>
            <a:prstGeom prst="rect">
              <a:avLst/>
            </a:prstGeom>
          </p:spPr>
          <p:txBody>
            <a:bodyPr lIns="50800" tIns="50800" rIns="50800" bIns="50800" rtlCol="0" anchor="ctr"/>
            <a:lstStyle/>
            <a:p>
              <a:pPr marL="0" lvl="0" indent="0" algn="ctr">
                <a:lnSpc>
                  <a:spcPts val="1960"/>
                </a:lnSpc>
                <a:spcBef>
                  <a:spcPct val="0"/>
                </a:spcBef>
              </a:pPr>
              <a:endParaRPr/>
            </a:p>
          </p:txBody>
        </p:sp>
      </p:grpSp>
      <p:grpSp>
        <p:nvGrpSpPr>
          <p:cNvPr id="11" name="Group 11"/>
          <p:cNvGrpSpPr/>
          <p:nvPr/>
        </p:nvGrpSpPr>
        <p:grpSpPr>
          <a:xfrm>
            <a:off x="666750" y="6907530"/>
            <a:ext cx="4010025" cy="2712720"/>
            <a:chOff x="0" y="0"/>
            <a:chExt cx="1056138" cy="714461"/>
          </a:xfrm>
        </p:grpSpPr>
        <p:sp>
          <p:nvSpPr>
            <p:cNvPr id="12" name="Freeform 12"/>
            <p:cNvSpPr/>
            <p:nvPr/>
          </p:nvSpPr>
          <p:spPr>
            <a:xfrm>
              <a:off x="0" y="0"/>
              <a:ext cx="1056138" cy="714461"/>
            </a:xfrm>
            <a:custGeom>
              <a:avLst/>
              <a:gdLst/>
              <a:ahLst/>
              <a:cxnLst/>
              <a:rect l="l" t="t" r="r" b="b"/>
              <a:pathLst>
                <a:path w="1056138" h="714461">
                  <a:moveTo>
                    <a:pt x="77226" y="0"/>
                  </a:moveTo>
                  <a:lnTo>
                    <a:pt x="978913" y="0"/>
                  </a:lnTo>
                  <a:cubicBezTo>
                    <a:pt x="1021563" y="0"/>
                    <a:pt x="1056138" y="34575"/>
                    <a:pt x="1056138" y="77226"/>
                  </a:cubicBezTo>
                  <a:lnTo>
                    <a:pt x="1056138" y="637236"/>
                  </a:lnTo>
                  <a:cubicBezTo>
                    <a:pt x="1056138" y="679886"/>
                    <a:pt x="1021563" y="714461"/>
                    <a:pt x="978913" y="714461"/>
                  </a:cubicBezTo>
                  <a:lnTo>
                    <a:pt x="77226" y="714461"/>
                  </a:lnTo>
                  <a:cubicBezTo>
                    <a:pt x="34575" y="714461"/>
                    <a:pt x="0" y="679886"/>
                    <a:pt x="0" y="637236"/>
                  </a:cubicBezTo>
                  <a:lnTo>
                    <a:pt x="0" y="77226"/>
                  </a:lnTo>
                  <a:cubicBezTo>
                    <a:pt x="0" y="34575"/>
                    <a:pt x="34575" y="0"/>
                    <a:pt x="77226" y="0"/>
                  </a:cubicBezTo>
                  <a:close/>
                </a:path>
              </a:pathLst>
            </a:custGeom>
            <a:solidFill>
              <a:srgbClr val="AFC9D9"/>
            </a:solidFill>
            <a:ln w="28575" cap="rnd">
              <a:solidFill>
                <a:srgbClr val="000000"/>
              </a:solidFill>
              <a:prstDash val="solid"/>
              <a:round/>
            </a:ln>
          </p:spPr>
        </p:sp>
        <p:sp>
          <p:nvSpPr>
            <p:cNvPr id="13" name="TextBox 13"/>
            <p:cNvSpPr txBox="1"/>
            <p:nvPr/>
          </p:nvSpPr>
          <p:spPr>
            <a:xfrm>
              <a:off x="0" y="-28575"/>
              <a:ext cx="1056138" cy="743036"/>
            </a:xfrm>
            <a:prstGeom prst="rect">
              <a:avLst/>
            </a:prstGeom>
          </p:spPr>
          <p:txBody>
            <a:bodyPr lIns="50800" tIns="50800" rIns="50800" bIns="50800" rtlCol="0" anchor="ctr"/>
            <a:lstStyle/>
            <a:p>
              <a:pPr marL="0" lvl="0" indent="0" algn="ctr">
                <a:lnSpc>
                  <a:spcPts val="1960"/>
                </a:lnSpc>
                <a:spcBef>
                  <a:spcPct val="0"/>
                </a:spcBef>
              </a:pPr>
              <a:endParaRPr/>
            </a:p>
          </p:txBody>
        </p:sp>
      </p:grpSp>
      <p:sp>
        <p:nvSpPr>
          <p:cNvPr id="14" name="TextBox 14"/>
          <p:cNvSpPr txBox="1"/>
          <p:nvPr/>
        </p:nvSpPr>
        <p:spPr>
          <a:xfrm>
            <a:off x="666750" y="233292"/>
            <a:ext cx="16954500" cy="1130297"/>
          </a:xfrm>
          <a:prstGeom prst="rect">
            <a:avLst/>
          </a:prstGeom>
        </p:spPr>
        <p:txBody>
          <a:bodyPr lIns="0" tIns="0" rIns="0" bIns="0" rtlCol="0" anchor="t">
            <a:spAutoFit/>
          </a:bodyPr>
          <a:lstStyle/>
          <a:p>
            <a:pPr marL="0" lvl="0" indent="0" algn="ctr">
              <a:lnSpc>
                <a:spcPts val="8499"/>
              </a:lnSpc>
              <a:spcBef>
                <a:spcPct val="0"/>
              </a:spcBef>
            </a:pPr>
            <a:r>
              <a:rPr lang="en-US" sz="8499" u="none" strike="noStrike" spc="-169" dirty="0">
                <a:solidFill>
                  <a:srgbClr val="1C3D5A"/>
                </a:solidFill>
                <a:latin typeface="Cooper BT Light"/>
                <a:ea typeface="Cooper BT Light"/>
                <a:cs typeface="Cooper BT Light"/>
                <a:sym typeface="Cooper BT Light"/>
              </a:rPr>
              <a:t>Real-World Applications of Filters</a:t>
            </a:r>
          </a:p>
        </p:txBody>
      </p:sp>
      <p:grpSp>
        <p:nvGrpSpPr>
          <p:cNvPr id="15" name="Group 15"/>
          <p:cNvGrpSpPr/>
          <p:nvPr/>
        </p:nvGrpSpPr>
        <p:grpSpPr>
          <a:xfrm>
            <a:off x="9296400" y="2457450"/>
            <a:ext cx="4010025" cy="4117150"/>
            <a:chOff x="0" y="0"/>
            <a:chExt cx="812800" cy="834513"/>
          </a:xfrm>
        </p:grpSpPr>
        <p:sp>
          <p:nvSpPr>
            <p:cNvPr id="16" name="Freeform 16"/>
            <p:cNvSpPr/>
            <p:nvPr/>
          </p:nvSpPr>
          <p:spPr>
            <a:xfrm>
              <a:off x="0" y="0"/>
              <a:ext cx="812800" cy="834513"/>
            </a:xfrm>
            <a:custGeom>
              <a:avLst/>
              <a:gdLst/>
              <a:ahLst/>
              <a:cxnLst/>
              <a:rect l="l" t="t" r="r" b="b"/>
              <a:pathLst>
                <a:path w="812800" h="834513">
                  <a:moveTo>
                    <a:pt x="77226" y="0"/>
                  </a:moveTo>
                  <a:lnTo>
                    <a:pt x="735574" y="0"/>
                  </a:lnTo>
                  <a:cubicBezTo>
                    <a:pt x="778225" y="0"/>
                    <a:pt x="812800" y="34575"/>
                    <a:pt x="812800" y="77226"/>
                  </a:cubicBezTo>
                  <a:lnTo>
                    <a:pt x="812800" y="757288"/>
                  </a:lnTo>
                  <a:cubicBezTo>
                    <a:pt x="812800" y="799938"/>
                    <a:pt x="778225" y="834513"/>
                    <a:pt x="735574" y="834513"/>
                  </a:cubicBezTo>
                  <a:lnTo>
                    <a:pt x="77226" y="834513"/>
                  </a:lnTo>
                  <a:cubicBezTo>
                    <a:pt x="34575" y="834513"/>
                    <a:pt x="0" y="799938"/>
                    <a:pt x="0" y="757288"/>
                  </a:cubicBezTo>
                  <a:lnTo>
                    <a:pt x="0" y="77226"/>
                  </a:lnTo>
                  <a:cubicBezTo>
                    <a:pt x="0" y="34575"/>
                    <a:pt x="34575" y="0"/>
                    <a:pt x="77226" y="0"/>
                  </a:cubicBezTo>
                  <a:close/>
                </a:path>
              </a:pathLst>
            </a:custGeom>
            <a:blipFill>
              <a:blip r:embed="rId2"/>
              <a:stretch>
                <a:fillRect t="-140" b="-140"/>
              </a:stretch>
            </a:blipFill>
          </p:spPr>
          <p:txBody>
            <a:bodyPr/>
            <a:lstStyle/>
            <a:p>
              <a:endParaRPr lang="en-US" dirty="0"/>
            </a:p>
          </p:txBody>
        </p:sp>
      </p:grpSp>
      <p:grpSp>
        <p:nvGrpSpPr>
          <p:cNvPr id="17" name="Group 17"/>
          <p:cNvGrpSpPr/>
          <p:nvPr/>
        </p:nvGrpSpPr>
        <p:grpSpPr>
          <a:xfrm>
            <a:off x="4981575" y="2457450"/>
            <a:ext cx="4010025" cy="4104745"/>
            <a:chOff x="0" y="0"/>
            <a:chExt cx="812800" cy="831999"/>
          </a:xfrm>
        </p:grpSpPr>
        <p:sp>
          <p:nvSpPr>
            <p:cNvPr id="18" name="Freeform 18"/>
            <p:cNvSpPr/>
            <p:nvPr/>
          </p:nvSpPr>
          <p:spPr>
            <a:xfrm>
              <a:off x="0" y="0"/>
              <a:ext cx="812800" cy="831999"/>
            </a:xfrm>
            <a:custGeom>
              <a:avLst/>
              <a:gdLst/>
              <a:ahLst/>
              <a:cxnLst/>
              <a:rect l="l" t="t" r="r" b="b"/>
              <a:pathLst>
                <a:path w="812800" h="831999">
                  <a:moveTo>
                    <a:pt x="77226" y="0"/>
                  </a:moveTo>
                  <a:lnTo>
                    <a:pt x="735574" y="0"/>
                  </a:lnTo>
                  <a:cubicBezTo>
                    <a:pt x="778225" y="0"/>
                    <a:pt x="812800" y="34575"/>
                    <a:pt x="812800" y="77226"/>
                  </a:cubicBezTo>
                  <a:lnTo>
                    <a:pt x="812800" y="754773"/>
                  </a:lnTo>
                  <a:cubicBezTo>
                    <a:pt x="812800" y="797424"/>
                    <a:pt x="778225" y="831999"/>
                    <a:pt x="735574" y="831999"/>
                  </a:cubicBezTo>
                  <a:lnTo>
                    <a:pt x="77226" y="831999"/>
                  </a:lnTo>
                  <a:cubicBezTo>
                    <a:pt x="34575" y="831999"/>
                    <a:pt x="0" y="797424"/>
                    <a:pt x="0" y="754773"/>
                  </a:cubicBezTo>
                  <a:lnTo>
                    <a:pt x="0" y="77226"/>
                  </a:lnTo>
                  <a:cubicBezTo>
                    <a:pt x="0" y="34575"/>
                    <a:pt x="34575" y="0"/>
                    <a:pt x="77226" y="0"/>
                  </a:cubicBezTo>
                  <a:close/>
                </a:path>
              </a:pathLst>
            </a:custGeom>
            <a:blipFill>
              <a:blip r:embed="rId3"/>
              <a:stretch>
                <a:fillRect t="-292" b="-292"/>
              </a:stretch>
            </a:blipFill>
          </p:spPr>
        </p:sp>
      </p:grpSp>
      <p:grpSp>
        <p:nvGrpSpPr>
          <p:cNvPr id="19" name="Group 19"/>
          <p:cNvGrpSpPr/>
          <p:nvPr/>
        </p:nvGrpSpPr>
        <p:grpSpPr>
          <a:xfrm>
            <a:off x="666750" y="2457450"/>
            <a:ext cx="4010025" cy="4104745"/>
            <a:chOff x="0" y="0"/>
            <a:chExt cx="812800" cy="831999"/>
          </a:xfrm>
        </p:grpSpPr>
        <p:sp>
          <p:nvSpPr>
            <p:cNvPr id="20" name="Freeform 20"/>
            <p:cNvSpPr/>
            <p:nvPr/>
          </p:nvSpPr>
          <p:spPr>
            <a:xfrm>
              <a:off x="0" y="0"/>
              <a:ext cx="812800" cy="831999"/>
            </a:xfrm>
            <a:custGeom>
              <a:avLst/>
              <a:gdLst/>
              <a:ahLst/>
              <a:cxnLst/>
              <a:rect l="l" t="t" r="r" b="b"/>
              <a:pathLst>
                <a:path w="812800" h="831999">
                  <a:moveTo>
                    <a:pt x="77226" y="0"/>
                  </a:moveTo>
                  <a:lnTo>
                    <a:pt x="735574" y="0"/>
                  </a:lnTo>
                  <a:cubicBezTo>
                    <a:pt x="778225" y="0"/>
                    <a:pt x="812800" y="34575"/>
                    <a:pt x="812800" y="77226"/>
                  </a:cubicBezTo>
                  <a:lnTo>
                    <a:pt x="812800" y="754773"/>
                  </a:lnTo>
                  <a:cubicBezTo>
                    <a:pt x="812800" y="797424"/>
                    <a:pt x="778225" y="831999"/>
                    <a:pt x="735574" y="831999"/>
                  </a:cubicBezTo>
                  <a:lnTo>
                    <a:pt x="77226" y="831999"/>
                  </a:lnTo>
                  <a:cubicBezTo>
                    <a:pt x="34575" y="831999"/>
                    <a:pt x="0" y="797424"/>
                    <a:pt x="0" y="754773"/>
                  </a:cubicBezTo>
                  <a:lnTo>
                    <a:pt x="0" y="77226"/>
                  </a:lnTo>
                  <a:cubicBezTo>
                    <a:pt x="0" y="34575"/>
                    <a:pt x="34575" y="0"/>
                    <a:pt x="77226" y="0"/>
                  </a:cubicBezTo>
                  <a:close/>
                </a:path>
              </a:pathLst>
            </a:custGeom>
            <a:blipFill>
              <a:blip r:embed="rId4"/>
              <a:stretch>
                <a:fillRect t="-292" b="-292"/>
              </a:stretch>
            </a:blipFill>
          </p:spPr>
        </p:sp>
      </p:grpSp>
      <p:grpSp>
        <p:nvGrpSpPr>
          <p:cNvPr id="21" name="Group 21"/>
          <p:cNvGrpSpPr/>
          <p:nvPr/>
        </p:nvGrpSpPr>
        <p:grpSpPr>
          <a:xfrm>
            <a:off x="9663112" y="7454265"/>
            <a:ext cx="3276600" cy="1495816"/>
            <a:chOff x="0" y="0"/>
            <a:chExt cx="4368800" cy="1994421"/>
          </a:xfrm>
        </p:grpSpPr>
        <p:sp>
          <p:nvSpPr>
            <p:cNvPr id="22" name="TextBox 22"/>
            <p:cNvSpPr txBox="1"/>
            <p:nvPr/>
          </p:nvSpPr>
          <p:spPr>
            <a:xfrm>
              <a:off x="0" y="-9525"/>
              <a:ext cx="4368800" cy="619125"/>
            </a:xfrm>
            <a:prstGeom prst="rect">
              <a:avLst/>
            </a:prstGeom>
          </p:spPr>
          <p:txBody>
            <a:bodyPr lIns="0" tIns="0" rIns="0" bIns="0" rtlCol="0" anchor="t">
              <a:spAutoFit/>
            </a:bodyPr>
            <a:lstStyle/>
            <a:p>
              <a:pPr marL="0" lvl="0" indent="0" algn="ctr">
                <a:lnSpc>
                  <a:spcPts val="3600"/>
                </a:lnSpc>
                <a:spcBef>
                  <a:spcPct val="0"/>
                </a:spcBef>
              </a:pPr>
              <a:r>
                <a:rPr lang="en-US" sz="3000">
                  <a:solidFill>
                    <a:srgbClr val="1C3D5A"/>
                  </a:solidFill>
                  <a:latin typeface="Cooper BT Medium"/>
                  <a:ea typeface="Cooper BT Medium"/>
                  <a:cs typeface="Cooper BT Medium"/>
                  <a:sym typeface="Cooper BT Medium"/>
                </a:rPr>
                <a:t>TikTok</a:t>
              </a:r>
            </a:p>
          </p:txBody>
        </p:sp>
        <p:sp>
          <p:nvSpPr>
            <p:cNvPr id="23" name="TextBox 23"/>
            <p:cNvSpPr txBox="1"/>
            <p:nvPr/>
          </p:nvSpPr>
          <p:spPr>
            <a:xfrm>
              <a:off x="0" y="1155700"/>
              <a:ext cx="4368800" cy="838721"/>
            </a:xfrm>
            <a:prstGeom prst="rect">
              <a:avLst/>
            </a:prstGeom>
          </p:spPr>
          <p:txBody>
            <a:bodyPr lIns="0" tIns="0" rIns="0" bIns="0" rtlCol="0" anchor="t">
              <a:spAutoFit/>
            </a:bodyPr>
            <a:lstStyle/>
            <a:p>
              <a:pPr marL="0" lvl="0" indent="0" algn="ctr">
                <a:lnSpc>
                  <a:spcPts val="2603"/>
                </a:lnSpc>
                <a:spcBef>
                  <a:spcPct val="0"/>
                </a:spcBef>
              </a:pPr>
              <a:r>
                <a:rPr lang="en-US" sz="1859" dirty="0">
                  <a:solidFill>
                    <a:srgbClr val="374954"/>
                  </a:solidFill>
                  <a:latin typeface="TT Interphases"/>
                  <a:ea typeface="TT Interphases"/>
                  <a:cs typeface="TT Interphases"/>
                  <a:sym typeface="TT Interphases"/>
                </a:rPr>
                <a:t>Fun filters make videos more entertaining for audiences.</a:t>
              </a:r>
            </a:p>
          </p:txBody>
        </p:sp>
      </p:grpSp>
      <p:grpSp>
        <p:nvGrpSpPr>
          <p:cNvPr id="24" name="Group 24"/>
          <p:cNvGrpSpPr/>
          <p:nvPr/>
        </p:nvGrpSpPr>
        <p:grpSpPr>
          <a:xfrm>
            <a:off x="13977938" y="7427595"/>
            <a:ext cx="3276600" cy="1495816"/>
            <a:chOff x="0" y="0"/>
            <a:chExt cx="4368800" cy="1994421"/>
          </a:xfrm>
        </p:grpSpPr>
        <p:sp>
          <p:nvSpPr>
            <p:cNvPr id="25" name="TextBox 25"/>
            <p:cNvSpPr txBox="1"/>
            <p:nvPr/>
          </p:nvSpPr>
          <p:spPr>
            <a:xfrm>
              <a:off x="0" y="-9525"/>
              <a:ext cx="4368800" cy="619125"/>
            </a:xfrm>
            <a:prstGeom prst="rect">
              <a:avLst/>
            </a:prstGeom>
          </p:spPr>
          <p:txBody>
            <a:bodyPr lIns="0" tIns="0" rIns="0" bIns="0" rtlCol="0" anchor="t">
              <a:spAutoFit/>
            </a:bodyPr>
            <a:lstStyle/>
            <a:p>
              <a:pPr marL="0" lvl="0" indent="0" algn="ctr">
                <a:lnSpc>
                  <a:spcPts val="3600"/>
                </a:lnSpc>
                <a:spcBef>
                  <a:spcPct val="0"/>
                </a:spcBef>
              </a:pPr>
              <a:r>
                <a:rPr lang="en-US" sz="3000">
                  <a:solidFill>
                    <a:srgbClr val="1C3D5A"/>
                  </a:solidFill>
                  <a:latin typeface="Cooper BT Medium"/>
                  <a:ea typeface="Cooper BT Medium"/>
                  <a:cs typeface="Cooper BT Medium"/>
                  <a:sym typeface="Cooper BT Medium"/>
                </a:rPr>
                <a:t>E‑commerce</a:t>
              </a:r>
            </a:p>
          </p:txBody>
        </p:sp>
        <p:sp>
          <p:nvSpPr>
            <p:cNvPr id="26" name="TextBox 26"/>
            <p:cNvSpPr txBox="1"/>
            <p:nvPr/>
          </p:nvSpPr>
          <p:spPr>
            <a:xfrm>
              <a:off x="0" y="1155700"/>
              <a:ext cx="4368800" cy="838721"/>
            </a:xfrm>
            <a:prstGeom prst="rect">
              <a:avLst/>
            </a:prstGeom>
          </p:spPr>
          <p:txBody>
            <a:bodyPr lIns="0" tIns="0" rIns="0" bIns="0" rtlCol="0" anchor="t">
              <a:spAutoFit/>
            </a:bodyPr>
            <a:lstStyle/>
            <a:p>
              <a:pPr marL="0" lvl="0" indent="0" algn="ctr">
                <a:lnSpc>
                  <a:spcPts val="2603"/>
                </a:lnSpc>
                <a:spcBef>
                  <a:spcPct val="0"/>
                </a:spcBef>
              </a:pPr>
              <a:r>
                <a:rPr lang="en-US" sz="1859" dirty="0">
                  <a:solidFill>
                    <a:srgbClr val="374954"/>
                  </a:solidFill>
                  <a:latin typeface="TT Interphases"/>
                  <a:ea typeface="TT Interphases"/>
                  <a:cs typeface="TT Interphases"/>
                  <a:sym typeface="TT Interphases"/>
                </a:rPr>
                <a:t>Virtual try-ons allow customers to visualize products easily.</a:t>
              </a:r>
            </a:p>
          </p:txBody>
        </p:sp>
      </p:grpSp>
      <p:grpSp>
        <p:nvGrpSpPr>
          <p:cNvPr id="27" name="Group 27"/>
          <p:cNvGrpSpPr/>
          <p:nvPr/>
        </p:nvGrpSpPr>
        <p:grpSpPr>
          <a:xfrm>
            <a:off x="5357812" y="7454265"/>
            <a:ext cx="3257550" cy="1495816"/>
            <a:chOff x="0" y="0"/>
            <a:chExt cx="4343400" cy="1994421"/>
          </a:xfrm>
        </p:grpSpPr>
        <p:sp>
          <p:nvSpPr>
            <p:cNvPr id="28" name="TextBox 28"/>
            <p:cNvSpPr txBox="1"/>
            <p:nvPr/>
          </p:nvSpPr>
          <p:spPr>
            <a:xfrm>
              <a:off x="0" y="-9525"/>
              <a:ext cx="4343400" cy="619125"/>
            </a:xfrm>
            <a:prstGeom prst="rect">
              <a:avLst/>
            </a:prstGeom>
          </p:spPr>
          <p:txBody>
            <a:bodyPr lIns="0" tIns="0" rIns="0" bIns="0" rtlCol="0" anchor="t">
              <a:spAutoFit/>
            </a:bodyPr>
            <a:lstStyle/>
            <a:p>
              <a:pPr marL="0" lvl="0" indent="0" algn="ctr">
                <a:lnSpc>
                  <a:spcPts val="3600"/>
                </a:lnSpc>
                <a:spcBef>
                  <a:spcPct val="0"/>
                </a:spcBef>
              </a:pPr>
              <a:r>
                <a:rPr lang="en-US" sz="3000">
                  <a:solidFill>
                    <a:srgbClr val="1C3D5A"/>
                  </a:solidFill>
                  <a:latin typeface="Cooper BT Medium"/>
                  <a:ea typeface="Cooper BT Medium"/>
                  <a:cs typeface="Cooper BT Medium"/>
                  <a:sym typeface="Cooper BT Medium"/>
                </a:rPr>
                <a:t>Instagram</a:t>
              </a:r>
            </a:p>
          </p:txBody>
        </p:sp>
        <p:sp>
          <p:nvSpPr>
            <p:cNvPr id="29" name="TextBox 29"/>
            <p:cNvSpPr txBox="1"/>
            <p:nvPr/>
          </p:nvSpPr>
          <p:spPr>
            <a:xfrm>
              <a:off x="0" y="1155700"/>
              <a:ext cx="4343400" cy="838721"/>
            </a:xfrm>
            <a:prstGeom prst="rect">
              <a:avLst/>
            </a:prstGeom>
          </p:spPr>
          <p:txBody>
            <a:bodyPr lIns="0" tIns="0" rIns="0" bIns="0" rtlCol="0" anchor="t">
              <a:spAutoFit/>
            </a:bodyPr>
            <a:lstStyle/>
            <a:p>
              <a:pPr marL="0" lvl="0" indent="0" algn="ctr">
                <a:lnSpc>
                  <a:spcPts val="2603"/>
                </a:lnSpc>
                <a:spcBef>
                  <a:spcPct val="0"/>
                </a:spcBef>
              </a:pPr>
              <a:r>
                <a:rPr lang="en-US" sz="1859" dirty="0">
                  <a:solidFill>
                    <a:srgbClr val="374954"/>
                  </a:solidFill>
                  <a:latin typeface="TT Interphases"/>
                  <a:ea typeface="TT Interphases"/>
                  <a:cs typeface="TT Interphases"/>
                  <a:sym typeface="TT Interphases"/>
                </a:rPr>
                <a:t>Creative filters enhance photos for social sharing.</a:t>
              </a:r>
            </a:p>
          </p:txBody>
        </p:sp>
      </p:grpSp>
      <p:grpSp>
        <p:nvGrpSpPr>
          <p:cNvPr id="30" name="Group 30"/>
          <p:cNvGrpSpPr/>
          <p:nvPr/>
        </p:nvGrpSpPr>
        <p:grpSpPr>
          <a:xfrm>
            <a:off x="1071562" y="7427595"/>
            <a:ext cx="3200400" cy="1495816"/>
            <a:chOff x="0" y="0"/>
            <a:chExt cx="4267200" cy="1994421"/>
          </a:xfrm>
        </p:grpSpPr>
        <p:sp>
          <p:nvSpPr>
            <p:cNvPr id="31" name="TextBox 31"/>
            <p:cNvSpPr txBox="1"/>
            <p:nvPr/>
          </p:nvSpPr>
          <p:spPr>
            <a:xfrm>
              <a:off x="0" y="-9525"/>
              <a:ext cx="4267200" cy="619125"/>
            </a:xfrm>
            <a:prstGeom prst="rect">
              <a:avLst/>
            </a:prstGeom>
          </p:spPr>
          <p:txBody>
            <a:bodyPr lIns="0" tIns="0" rIns="0" bIns="0" rtlCol="0" anchor="t">
              <a:spAutoFit/>
            </a:bodyPr>
            <a:lstStyle/>
            <a:p>
              <a:pPr marL="0" lvl="0" indent="0" algn="ctr">
                <a:lnSpc>
                  <a:spcPts val="3600"/>
                </a:lnSpc>
                <a:spcBef>
                  <a:spcPct val="0"/>
                </a:spcBef>
              </a:pPr>
              <a:r>
                <a:rPr lang="en-US" sz="3000">
                  <a:solidFill>
                    <a:srgbClr val="1C3D5A"/>
                  </a:solidFill>
                  <a:latin typeface="Cooper BT Medium"/>
                  <a:ea typeface="Cooper BT Medium"/>
                  <a:cs typeface="Cooper BT Medium"/>
                  <a:sym typeface="Cooper BT Medium"/>
                </a:rPr>
                <a:t>Snapchat</a:t>
              </a:r>
            </a:p>
          </p:txBody>
        </p:sp>
        <p:sp>
          <p:nvSpPr>
            <p:cNvPr id="32" name="TextBox 32"/>
            <p:cNvSpPr txBox="1"/>
            <p:nvPr/>
          </p:nvSpPr>
          <p:spPr>
            <a:xfrm>
              <a:off x="0" y="1155700"/>
              <a:ext cx="4267200" cy="838721"/>
            </a:xfrm>
            <a:prstGeom prst="rect">
              <a:avLst/>
            </a:prstGeom>
          </p:spPr>
          <p:txBody>
            <a:bodyPr lIns="0" tIns="0" rIns="0" bIns="0" rtlCol="0" anchor="t">
              <a:spAutoFit/>
            </a:bodyPr>
            <a:lstStyle/>
            <a:p>
              <a:pPr marL="0" lvl="0" indent="0" algn="ctr">
                <a:lnSpc>
                  <a:spcPts val="2603"/>
                </a:lnSpc>
                <a:spcBef>
                  <a:spcPct val="0"/>
                </a:spcBef>
              </a:pPr>
              <a:r>
                <a:rPr lang="en-US" sz="1859" dirty="0">
                  <a:solidFill>
                    <a:srgbClr val="374954"/>
                  </a:solidFill>
                  <a:latin typeface="TT Interphases"/>
                  <a:ea typeface="TT Interphases"/>
                  <a:cs typeface="TT Interphases"/>
                  <a:sym typeface="TT Interphases"/>
                </a:rPr>
                <a:t>Users can apply engaging filters to photos instantly.</a:t>
              </a:r>
            </a:p>
          </p:txBody>
        </p:sp>
      </p:grpSp>
      <p:grpSp>
        <p:nvGrpSpPr>
          <p:cNvPr id="33" name="Group 33"/>
          <p:cNvGrpSpPr/>
          <p:nvPr/>
        </p:nvGrpSpPr>
        <p:grpSpPr>
          <a:xfrm>
            <a:off x="13611225" y="2457450"/>
            <a:ext cx="4010025" cy="4104745"/>
            <a:chOff x="0" y="0"/>
            <a:chExt cx="812800" cy="831999"/>
          </a:xfrm>
        </p:grpSpPr>
        <p:sp>
          <p:nvSpPr>
            <p:cNvPr id="34" name="Freeform 34"/>
            <p:cNvSpPr/>
            <p:nvPr/>
          </p:nvSpPr>
          <p:spPr>
            <a:xfrm>
              <a:off x="0" y="0"/>
              <a:ext cx="812800" cy="831999"/>
            </a:xfrm>
            <a:custGeom>
              <a:avLst/>
              <a:gdLst/>
              <a:ahLst/>
              <a:cxnLst/>
              <a:rect l="l" t="t" r="r" b="b"/>
              <a:pathLst>
                <a:path w="812800" h="831999">
                  <a:moveTo>
                    <a:pt x="77226" y="0"/>
                  </a:moveTo>
                  <a:lnTo>
                    <a:pt x="735574" y="0"/>
                  </a:lnTo>
                  <a:cubicBezTo>
                    <a:pt x="778225" y="0"/>
                    <a:pt x="812800" y="34575"/>
                    <a:pt x="812800" y="77226"/>
                  </a:cubicBezTo>
                  <a:lnTo>
                    <a:pt x="812800" y="754773"/>
                  </a:lnTo>
                  <a:cubicBezTo>
                    <a:pt x="812800" y="797424"/>
                    <a:pt x="778225" y="831999"/>
                    <a:pt x="735574" y="831999"/>
                  </a:cubicBezTo>
                  <a:lnTo>
                    <a:pt x="77226" y="831999"/>
                  </a:lnTo>
                  <a:cubicBezTo>
                    <a:pt x="34575" y="831999"/>
                    <a:pt x="0" y="797424"/>
                    <a:pt x="0" y="754773"/>
                  </a:cubicBezTo>
                  <a:lnTo>
                    <a:pt x="0" y="77226"/>
                  </a:lnTo>
                  <a:cubicBezTo>
                    <a:pt x="0" y="34575"/>
                    <a:pt x="34575" y="0"/>
                    <a:pt x="77226" y="0"/>
                  </a:cubicBezTo>
                  <a:close/>
                </a:path>
              </a:pathLst>
            </a:custGeom>
            <a:blipFill>
              <a:blip r:embed="rId5"/>
              <a:stretch>
                <a:fillRect t="-292" b="-292"/>
              </a:stretch>
            </a:blipFill>
          </p:spPr>
        </p:sp>
      </p:grpSp>
      <p:grpSp>
        <p:nvGrpSpPr>
          <p:cNvPr id="35" name="Group 4"/>
          <p:cNvGrpSpPr/>
          <p:nvPr/>
        </p:nvGrpSpPr>
        <p:grpSpPr>
          <a:xfrm>
            <a:off x="20040600" y="6574600"/>
            <a:ext cx="4010025" cy="2685025"/>
            <a:chOff x="0" y="0"/>
            <a:chExt cx="1029283" cy="689186"/>
          </a:xfrm>
        </p:grpSpPr>
        <p:sp>
          <p:nvSpPr>
            <p:cNvPr id="36" name="Freeform 5"/>
            <p:cNvSpPr/>
            <p:nvPr/>
          </p:nvSpPr>
          <p:spPr>
            <a:xfrm>
              <a:off x="0" y="0"/>
              <a:ext cx="1029283" cy="689186"/>
            </a:xfrm>
            <a:custGeom>
              <a:avLst/>
              <a:gdLst/>
              <a:ahLst/>
              <a:cxnLst/>
              <a:rect l="l" t="t" r="r" b="b"/>
              <a:pathLst>
                <a:path w="1029283" h="689186">
                  <a:moveTo>
                    <a:pt x="0" y="0"/>
                  </a:moveTo>
                  <a:lnTo>
                    <a:pt x="1029283" y="0"/>
                  </a:lnTo>
                  <a:lnTo>
                    <a:pt x="1029283" y="689186"/>
                  </a:lnTo>
                  <a:lnTo>
                    <a:pt x="0" y="689186"/>
                  </a:lnTo>
                  <a:close/>
                </a:path>
              </a:pathLst>
            </a:custGeom>
            <a:blipFill>
              <a:blip r:embed="rId6"/>
              <a:stretch>
                <a:fillRect l="-155" r="-155"/>
              </a:stretch>
            </a:blipFill>
            <a:ln cap="sq">
              <a:noFill/>
              <a:prstDash val="solid"/>
              <a:miter/>
            </a:ln>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9"/>
          <p:cNvSpPr/>
          <p:nvPr/>
        </p:nvSpPr>
        <p:spPr>
          <a:xfrm>
            <a:off x="1400200" y="2648000"/>
            <a:ext cx="1963800" cy="784800"/>
          </a:xfrm>
          <a:prstGeom prst="roundRect">
            <a:avLst>
              <a:gd name="adj" fmla="val 16667"/>
            </a:avLst>
          </a:prstGeom>
          <a:solidFill>
            <a:schemeClr val="lt1"/>
          </a:solidFill>
          <a:ln>
            <a:noFill/>
          </a:ln>
        </p:spPr>
        <p:txBody>
          <a:bodyPr spcFirstLastPara="1" wrap="square" lIns="182850" tIns="182850" rIns="182850" bIns="182850" anchor="ctr" anchorCtr="0">
            <a:noAutofit/>
          </a:bodyPr>
          <a:lstStyle/>
          <a:p>
            <a:endParaRPr sz="3600"/>
          </a:p>
        </p:txBody>
      </p:sp>
      <p:sp>
        <p:nvSpPr>
          <p:cNvPr id="178" name="Google Shape;178;p19"/>
          <p:cNvSpPr/>
          <p:nvPr/>
        </p:nvSpPr>
        <p:spPr>
          <a:xfrm>
            <a:off x="1400200" y="3853496"/>
            <a:ext cx="1963800" cy="784800"/>
          </a:xfrm>
          <a:prstGeom prst="roundRect">
            <a:avLst>
              <a:gd name="adj" fmla="val 16667"/>
            </a:avLst>
          </a:prstGeom>
          <a:solidFill>
            <a:schemeClr val="lt1"/>
          </a:solidFill>
          <a:ln>
            <a:noFill/>
          </a:ln>
        </p:spPr>
        <p:txBody>
          <a:bodyPr spcFirstLastPara="1" wrap="square" lIns="182850" tIns="182850" rIns="182850" bIns="182850" anchor="ctr" anchorCtr="0">
            <a:noAutofit/>
          </a:bodyPr>
          <a:lstStyle/>
          <a:p>
            <a:endParaRPr sz="3600"/>
          </a:p>
        </p:txBody>
      </p:sp>
      <p:sp>
        <p:nvSpPr>
          <p:cNvPr id="179" name="Google Shape;179;p19"/>
          <p:cNvSpPr/>
          <p:nvPr/>
        </p:nvSpPr>
        <p:spPr>
          <a:xfrm>
            <a:off x="1400200" y="5058990"/>
            <a:ext cx="1963800" cy="784800"/>
          </a:xfrm>
          <a:prstGeom prst="roundRect">
            <a:avLst>
              <a:gd name="adj" fmla="val 16667"/>
            </a:avLst>
          </a:prstGeom>
          <a:solidFill>
            <a:schemeClr val="lt1"/>
          </a:solidFill>
          <a:ln>
            <a:noFill/>
          </a:ln>
        </p:spPr>
        <p:txBody>
          <a:bodyPr spcFirstLastPara="1" wrap="square" lIns="182850" tIns="182850" rIns="182850" bIns="182850" anchor="ctr" anchorCtr="0">
            <a:noAutofit/>
          </a:bodyPr>
          <a:lstStyle/>
          <a:p>
            <a:endParaRPr sz="3600"/>
          </a:p>
        </p:txBody>
      </p:sp>
      <p:sp>
        <p:nvSpPr>
          <p:cNvPr id="180" name="Google Shape;180;p19"/>
          <p:cNvSpPr/>
          <p:nvPr/>
        </p:nvSpPr>
        <p:spPr>
          <a:xfrm>
            <a:off x="1400200" y="6264486"/>
            <a:ext cx="1963800" cy="784800"/>
          </a:xfrm>
          <a:prstGeom prst="roundRect">
            <a:avLst>
              <a:gd name="adj" fmla="val 16667"/>
            </a:avLst>
          </a:prstGeom>
          <a:solidFill>
            <a:schemeClr val="lt1"/>
          </a:solidFill>
          <a:ln>
            <a:noFill/>
          </a:ln>
        </p:spPr>
        <p:txBody>
          <a:bodyPr spcFirstLastPara="1" wrap="square" lIns="182850" tIns="182850" rIns="182850" bIns="182850" anchor="ctr" anchorCtr="0">
            <a:noAutofit/>
          </a:bodyPr>
          <a:lstStyle/>
          <a:p>
            <a:endParaRPr sz="3600"/>
          </a:p>
        </p:txBody>
      </p:sp>
      <p:sp>
        <p:nvSpPr>
          <p:cNvPr id="181" name="Google Shape;181;p19"/>
          <p:cNvSpPr/>
          <p:nvPr/>
        </p:nvSpPr>
        <p:spPr>
          <a:xfrm>
            <a:off x="1400200" y="7469980"/>
            <a:ext cx="1963800" cy="784800"/>
          </a:xfrm>
          <a:prstGeom prst="roundRect">
            <a:avLst>
              <a:gd name="adj" fmla="val 16667"/>
            </a:avLst>
          </a:prstGeom>
          <a:solidFill>
            <a:schemeClr val="lt1"/>
          </a:solidFill>
          <a:ln>
            <a:noFill/>
          </a:ln>
        </p:spPr>
        <p:txBody>
          <a:bodyPr spcFirstLastPara="1" wrap="square" lIns="182850" tIns="182850" rIns="182850" bIns="182850" anchor="ctr" anchorCtr="0">
            <a:noAutofit/>
          </a:bodyPr>
          <a:lstStyle/>
          <a:p>
            <a:endParaRPr sz="3600"/>
          </a:p>
        </p:txBody>
      </p:sp>
      <p:sp>
        <p:nvSpPr>
          <p:cNvPr id="182" name="Google Shape;182;p19"/>
          <p:cNvSpPr/>
          <p:nvPr/>
        </p:nvSpPr>
        <p:spPr>
          <a:xfrm>
            <a:off x="1400200" y="8675476"/>
            <a:ext cx="1963800" cy="784800"/>
          </a:xfrm>
          <a:prstGeom prst="roundRect">
            <a:avLst>
              <a:gd name="adj" fmla="val 16667"/>
            </a:avLst>
          </a:prstGeom>
          <a:solidFill>
            <a:schemeClr val="lt1"/>
          </a:solidFill>
          <a:ln>
            <a:noFill/>
          </a:ln>
        </p:spPr>
        <p:txBody>
          <a:bodyPr spcFirstLastPara="1" wrap="square" lIns="182850" tIns="182850" rIns="182850" bIns="182850" anchor="ctr" anchorCtr="0">
            <a:noAutofit/>
          </a:bodyPr>
          <a:lstStyle/>
          <a:p>
            <a:endParaRPr sz="3600"/>
          </a:p>
        </p:txBody>
      </p:sp>
      <p:sp>
        <p:nvSpPr>
          <p:cNvPr id="184" name="Google Shape;184;p19"/>
          <p:cNvSpPr/>
          <p:nvPr/>
        </p:nvSpPr>
        <p:spPr>
          <a:xfrm>
            <a:off x="16033075" y="3245922"/>
            <a:ext cx="1340562" cy="355828"/>
          </a:xfrm>
          <a:custGeom>
            <a:avLst/>
            <a:gdLst/>
            <a:ahLst/>
            <a:cxnLst/>
            <a:rect l="l" t="t" r="r" b="b"/>
            <a:pathLst>
              <a:path w="29688" h="7881" extrusionOk="0">
                <a:moveTo>
                  <a:pt x="21612" y="1"/>
                </a:moveTo>
                <a:cubicBezTo>
                  <a:pt x="21301" y="1"/>
                  <a:pt x="20979" y="25"/>
                  <a:pt x="20648" y="75"/>
                </a:cubicBezTo>
                <a:cubicBezTo>
                  <a:pt x="14277" y="1009"/>
                  <a:pt x="15778" y="5613"/>
                  <a:pt x="11708" y="5980"/>
                </a:cubicBezTo>
                <a:cubicBezTo>
                  <a:pt x="11395" y="6010"/>
                  <a:pt x="11114" y="6025"/>
                  <a:pt x="10860" y="6025"/>
                </a:cubicBezTo>
                <a:cubicBezTo>
                  <a:pt x="7886" y="6025"/>
                  <a:pt x="8671" y="4075"/>
                  <a:pt x="5368" y="4075"/>
                </a:cubicBezTo>
                <a:cubicBezTo>
                  <a:pt x="5293" y="4075"/>
                  <a:pt x="5216" y="4076"/>
                  <a:pt x="5137" y="4078"/>
                </a:cubicBezTo>
                <a:cubicBezTo>
                  <a:pt x="1268" y="4178"/>
                  <a:pt x="0" y="7881"/>
                  <a:pt x="0" y="7881"/>
                </a:cubicBezTo>
                <a:lnTo>
                  <a:pt x="29688" y="7881"/>
                </a:lnTo>
                <a:cubicBezTo>
                  <a:pt x="29688" y="7881"/>
                  <a:pt x="27261" y="1"/>
                  <a:pt x="21612"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185" name="Google Shape;185;p19"/>
          <p:cNvSpPr/>
          <p:nvPr/>
        </p:nvSpPr>
        <p:spPr>
          <a:xfrm>
            <a:off x="13001225" y="1324908"/>
            <a:ext cx="1001674" cy="266160"/>
          </a:xfrm>
          <a:custGeom>
            <a:avLst/>
            <a:gdLst/>
            <a:ahLst/>
            <a:cxnLst/>
            <a:rect l="l" t="t" r="r" b="b"/>
            <a:pathLst>
              <a:path w="22183" h="5895" extrusionOk="0">
                <a:moveTo>
                  <a:pt x="16145" y="0"/>
                </a:moveTo>
                <a:cubicBezTo>
                  <a:pt x="15908" y="0"/>
                  <a:pt x="15663" y="19"/>
                  <a:pt x="15411" y="58"/>
                </a:cubicBezTo>
                <a:cubicBezTo>
                  <a:pt x="10674" y="758"/>
                  <a:pt x="11775" y="4194"/>
                  <a:pt x="8740" y="4461"/>
                </a:cubicBezTo>
                <a:cubicBezTo>
                  <a:pt x="8506" y="4484"/>
                  <a:pt x="8296" y="4495"/>
                  <a:pt x="8107" y="4495"/>
                </a:cubicBezTo>
                <a:cubicBezTo>
                  <a:pt x="5907" y="4495"/>
                  <a:pt x="6480" y="3056"/>
                  <a:pt x="4094" y="3056"/>
                </a:cubicBezTo>
                <a:cubicBezTo>
                  <a:pt x="4022" y="3056"/>
                  <a:pt x="3947" y="3057"/>
                  <a:pt x="3870" y="3060"/>
                </a:cubicBezTo>
                <a:cubicBezTo>
                  <a:pt x="968" y="3126"/>
                  <a:pt x="0" y="5895"/>
                  <a:pt x="0" y="5895"/>
                </a:cubicBezTo>
                <a:lnTo>
                  <a:pt x="22183" y="5895"/>
                </a:lnTo>
                <a:cubicBezTo>
                  <a:pt x="22183" y="5895"/>
                  <a:pt x="20387" y="0"/>
                  <a:pt x="16145" y="0"/>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grpSp>
        <p:nvGrpSpPr>
          <p:cNvPr id="186" name="Google Shape;186;p19"/>
          <p:cNvGrpSpPr/>
          <p:nvPr/>
        </p:nvGrpSpPr>
        <p:grpSpPr>
          <a:xfrm>
            <a:off x="10473900" y="2131765"/>
            <a:ext cx="3741544" cy="7334618"/>
            <a:chOff x="5236950" y="1065882"/>
            <a:chExt cx="1870772" cy="3667309"/>
          </a:xfrm>
        </p:grpSpPr>
        <p:sp>
          <p:nvSpPr>
            <p:cNvPr id="187" name="Google Shape;187;p19"/>
            <p:cNvSpPr/>
            <p:nvPr/>
          </p:nvSpPr>
          <p:spPr>
            <a:xfrm>
              <a:off x="5236950" y="1065882"/>
              <a:ext cx="1870772" cy="3667309"/>
            </a:xfrm>
            <a:custGeom>
              <a:avLst/>
              <a:gdLst/>
              <a:ahLst/>
              <a:cxnLst/>
              <a:rect l="l" t="t" r="r" b="b"/>
              <a:pathLst>
                <a:path w="82860" h="162450" extrusionOk="0">
                  <a:moveTo>
                    <a:pt x="11876" y="0"/>
                  </a:moveTo>
                  <a:cubicBezTo>
                    <a:pt x="5305" y="0"/>
                    <a:pt x="1" y="5304"/>
                    <a:pt x="1" y="11876"/>
                  </a:cubicBezTo>
                  <a:lnTo>
                    <a:pt x="1" y="150575"/>
                  </a:lnTo>
                  <a:cubicBezTo>
                    <a:pt x="1" y="157113"/>
                    <a:pt x="5305" y="162450"/>
                    <a:pt x="11876" y="162450"/>
                  </a:cubicBezTo>
                  <a:lnTo>
                    <a:pt x="70985" y="162450"/>
                  </a:lnTo>
                  <a:cubicBezTo>
                    <a:pt x="77523" y="162450"/>
                    <a:pt x="82860" y="157113"/>
                    <a:pt x="82860" y="150575"/>
                  </a:cubicBezTo>
                  <a:lnTo>
                    <a:pt x="82860" y="11876"/>
                  </a:lnTo>
                  <a:cubicBezTo>
                    <a:pt x="82860" y="5304"/>
                    <a:pt x="77523" y="0"/>
                    <a:pt x="70985" y="0"/>
                  </a:cubicBez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188" name="Google Shape;188;p19"/>
            <p:cNvSpPr/>
            <p:nvPr/>
          </p:nvSpPr>
          <p:spPr>
            <a:xfrm>
              <a:off x="5236950" y="1065882"/>
              <a:ext cx="1870772" cy="3667309"/>
            </a:xfrm>
            <a:custGeom>
              <a:avLst/>
              <a:gdLst/>
              <a:ahLst/>
              <a:cxnLst/>
              <a:rect l="l" t="t" r="r" b="b"/>
              <a:pathLst>
                <a:path w="82860" h="162450" extrusionOk="0">
                  <a:moveTo>
                    <a:pt x="70985" y="4070"/>
                  </a:moveTo>
                  <a:cubicBezTo>
                    <a:pt x="75288" y="4070"/>
                    <a:pt x="78790" y="7572"/>
                    <a:pt x="78790" y="11876"/>
                  </a:cubicBezTo>
                  <a:lnTo>
                    <a:pt x="78790" y="150575"/>
                  </a:lnTo>
                  <a:cubicBezTo>
                    <a:pt x="78790" y="154878"/>
                    <a:pt x="75288" y="158380"/>
                    <a:pt x="70985" y="158380"/>
                  </a:cubicBezTo>
                  <a:lnTo>
                    <a:pt x="11876" y="158380"/>
                  </a:lnTo>
                  <a:cubicBezTo>
                    <a:pt x="7573" y="158380"/>
                    <a:pt x="4070" y="154878"/>
                    <a:pt x="4070" y="150575"/>
                  </a:cubicBezTo>
                  <a:lnTo>
                    <a:pt x="4070" y="11876"/>
                  </a:lnTo>
                  <a:cubicBezTo>
                    <a:pt x="4070" y="7572"/>
                    <a:pt x="7573" y="4070"/>
                    <a:pt x="11876" y="4070"/>
                  </a:cubicBezTo>
                  <a:close/>
                  <a:moveTo>
                    <a:pt x="11876" y="0"/>
                  </a:moveTo>
                  <a:cubicBezTo>
                    <a:pt x="5305" y="0"/>
                    <a:pt x="1" y="5304"/>
                    <a:pt x="1" y="11876"/>
                  </a:cubicBezTo>
                  <a:lnTo>
                    <a:pt x="1" y="150575"/>
                  </a:lnTo>
                  <a:cubicBezTo>
                    <a:pt x="1" y="157113"/>
                    <a:pt x="5305" y="162450"/>
                    <a:pt x="11876" y="162450"/>
                  </a:cubicBezTo>
                  <a:lnTo>
                    <a:pt x="70985" y="162450"/>
                  </a:lnTo>
                  <a:cubicBezTo>
                    <a:pt x="77523" y="162450"/>
                    <a:pt x="82860" y="157113"/>
                    <a:pt x="82860" y="150575"/>
                  </a:cubicBezTo>
                  <a:lnTo>
                    <a:pt x="82860" y="11876"/>
                  </a:lnTo>
                  <a:cubicBezTo>
                    <a:pt x="82860" y="5304"/>
                    <a:pt x="77523" y="0"/>
                    <a:pt x="70985" y="0"/>
                  </a:cubicBezTo>
                  <a:close/>
                </a:path>
              </a:pathLst>
            </a:custGeom>
            <a:solidFill>
              <a:srgbClr val="010000"/>
            </a:solidFill>
            <a:ln>
              <a:noFill/>
            </a:ln>
          </p:spPr>
          <p:txBody>
            <a:bodyPr spcFirstLastPara="1" wrap="square" lIns="182850" tIns="182850" rIns="182850" bIns="182850" anchor="ctr" anchorCtr="0">
              <a:noAutofit/>
            </a:bodyPr>
            <a:lstStyle/>
            <a:p>
              <a:endParaRPr sz="3600"/>
            </a:p>
          </p:txBody>
        </p:sp>
        <p:sp>
          <p:nvSpPr>
            <p:cNvPr id="189" name="Google Shape;189;p19"/>
            <p:cNvSpPr/>
            <p:nvPr/>
          </p:nvSpPr>
          <p:spPr>
            <a:xfrm>
              <a:off x="5754321" y="1074912"/>
              <a:ext cx="835232" cy="175475"/>
            </a:xfrm>
            <a:custGeom>
              <a:avLst/>
              <a:gdLst/>
              <a:ahLst/>
              <a:cxnLst/>
              <a:rect l="l" t="t" r="r" b="b"/>
              <a:pathLst>
                <a:path w="36994" h="7773" extrusionOk="0">
                  <a:moveTo>
                    <a:pt x="0" y="1"/>
                  </a:moveTo>
                  <a:lnTo>
                    <a:pt x="0" y="4304"/>
                  </a:lnTo>
                  <a:cubicBezTo>
                    <a:pt x="0" y="6205"/>
                    <a:pt x="1568" y="7773"/>
                    <a:pt x="3469" y="7773"/>
                  </a:cubicBezTo>
                  <a:lnTo>
                    <a:pt x="33558" y="7773"/>
                  </a:lnTo>
                  <a:cubicBezTo>
                    <a:pt x="35459" y="7773"/>
                    <a:pt x="36993" y="6205"/>
                    <a:pt x="36993" y="4304"/>
                  </a:cubicBezTo>
                  <a:lnTo>
                    <a:pt x="36993" y="1"/>
                  </a:lnTo>
                  <a:close/>
                </a:path>
              </a:pathLst>
            </a:custGeom>
            <a:solidFill>
              <a:srgbClr val="010000"/>
            </a:solidFill>
            <a:ln>
              <a:noFill/>
            </a:ln>
          </p:spPr>
          <p:txBody>
            <a:bodyPr spcFirstLastPara="1" wrap="square" lIns="182850" tIns="182850" rIns="182850" bIns="182850" anchor="ctr" anchorCtr="0">
              <a:noAutofit/>
            </a:bodyPr>
            <a:lstStyle/>
            <a:p>
              <a:endParaRPr sz="3600" dirty="0"/>
            </a:p>
          </p:txBody>
        </p:sp>
        <p:sp>
          <p:nvSpPr>
            <p:cNvPr id="190" name="Google Shape;190;p19"/>
            <p:cNvSpPr/>
            <p:nvPr/>
          </p:nvSpPr>
          <p:spPr>
            <a:xfrm>
              <a:off x="6016382" y="1147968"/>
              <a:ext cx="320104" cy="23"/>
            </a:xfrm>
            <a:custGeom>
              <a:avLst/>
              <a:gdLst/>
              <a:ahLst/>
              <a:cxnLst/>
              <a:rect l="l" t="t" r="r" b="b"/>
              <a:pathLst>
                <a:path w="14178" h="1" fill="none" extrusionOk="0">
                  <a:moveTo>
                    <a:pt x="1" y="0"/>
                  </a:moveTo>
                  <a:lnTo>
                    <a:pt x="14177" y="0"/>
                  </a:lnTo>
                </a:path>
              </a:pathLst>
            </a:custGeom>
            <a:noFill/>
            <a:ln w="8350" cap="rnd" cmpd="sng">
              <a:solidFill>
                <a:srgbClr val="FFFFFF"/>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91" name="Google Shape;191;p19"/>
            <p:cNvSpPr/>
            <p:nvPr/>
          </p:nvSpPr>
          <p:spPr>
            <a:xfrm>
              <a:off x="5452346" y="1568170"/>
              <a:ext cx="1439225" cy="2822417"/>
            </a:xfrm>
            <a:custGeom>
              <a:avLst/>
              <a:gdLst/>
              <a:ahLst/>
              <a:cxnLst/>
              <a:rect l="l" t="t" r="r" b="b"/>
              <a:pathLst>
                <a:path w="63746" h="125024" extrusionOk="0">
                  <a:moveTo>
                    <a:pt x="3302" y="1"/>
                  </a:moveTo>
                  <a:cubicBezTo>
                    <a:pt x="1468" y="1"/>
                    <a:pt x="0" y="1502"/>
                    <a:pt x="0" y="3336"/>
                  </a:cubicBezTo>
                  <a:lnTo>
                    <a:pt x="0" y="121721"/>
                  </a:lnTo>
                  <a:cubicBezTo>
                    <a:pt x="0" y="123556"/>
                    <a:pt x="1468" y="125023"/>
                    <a:pt x="3302" y="125023"/>
                  </a:cubicBezTo>
                  <a:lnTo>
                    <a:pt x="60443" y="125023"/>
                  </a:lnTo>
                  <a:cubicBezTo>
                    <a:pt x="62244" y="125023"/>
                    <a:pt x="63746" y="123556"/>
                    <a:pt x="63746" y="121721"/>
                  </a:cubicBezTo>
                  <a:lnTo>
                    <a:pt x="63746" y="3336"/>
                  </a:lnTo>
                  <a:cubicBezTo>
                    <a:pt x="63746" y="1502"/>
                    <a:pt x="62244" y="1"/>
                    <a:pt x="60443" y="1"/>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192" name="Google Shape;192;p19"/>
            <p:cNvSpPr/>
            <p:nvPr/>
          </p:nvSpPr>
          <p:spPr>
            <a:xfrm>
              <a:off x="5570576" y="1753426"/>
              <a:ext cx="244018" cy="244013"/>
            </a:xfrm>
            <a:custGeom>
              <a:avLst/>
              <a:gdLst/>
              <a:ahLst/>
              <a:cxnLst/>
              <a:rect l="l" t="t" r="r" b="b"/>
              <a:pathLst>
                <a:path w="10808" h="10809" extrusionOk="0">
                  <a:moveTo>
                    <a:pt x="1134" y="0"/>
                  </a:moveTo>
                  <a:cubicBezTo>
                    <a:pt x="500" y="0"/>
                    <a:pt x="0" y="501"/>
                    <a:pt x="0" y="1135"/>
                  </a:cubicBezTo>
                  <a:lnTo>
                    <a:pt x="0" y="9674"/>
                  </a:lnTo>
                  <a:cubicBezTo>
                    <a:pt x="0" y="10308"/>
                    <a:pt x="500" y="10808"/>
                    <a:pt x="1134" y="10808"/>
                  </a:cubicBezTo>
                  <a:lnTo>
                    <a:pt x="9674" y="10808"/>
                  </a:lnTo>
                  <a:cubicBezTo>
                    <a:pt x="10307" y="10808"/>
                    <a:pt x="10808" y="10308"/>
                    <a:pt x="10808" y="9674"/>
                  </a:cubicBezTo>
                  <a:lnTo>
                    <a:pt x="10808" y="1135"/>
                  </a:lnTo>
                  <a:cubicBezTo>
                    <a:pt x="10808" y="501"/>
                    <a:pt x="10307" y="0"/>
                    <a:pt x="9674"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193" name="Google Shape;193;p19"/>
            <p:cNvSpPr/>
            <p:nvPr/>
          </p:nvSpPr>
          <p:spPr>
            <a:xfrm>
              <a:off x="5881582" y="1753426"/>
              <a:ext cx="244040" cy="244013"/>
            </a:xfrm>
            <a:custGeom>
              <a:avLst/>
              <a:gdLst/>
              <a:ahLst/>
              <a:cxnLst/>
              <a:rect l="l" t="t" r="r" b="b"/>
              <a:pathLst>
                <a:path w="10809" h="10809" extrusionOk="0">
                  <a:moveTo>
                    <a:pt x="1168" y="0"/>
                  </a:moveTo>
                  <a:cubicBezTo>
                    <a:pt x="534" y="0"/>
                    <a:pt x="1" y="501"/>
                    <a:pt x="1" y="1135"/>
                  </a:cubicBezTo>
                  <a:lnTo>
                    <a:pt x="1" y="9674"/>
                  </a:lnTo>
                  <a:cubicBezTo>
                    <a:pt x="1" y="10308"/>
                    <a:pt x="501" y="10808"/>
                    <a:pt x="1168" y="10808"/>
                  </a:cubicBezTo>
                  <a:lnTo>
                    <a:pt x="9674" y="10808"/>
                  </a:lnTo>
                  <a:cubicBezTo>
                    <a:pt x="10308" y="10808"/>
                    <a:pt x="10808" y="10308"/>
                    <a:pt x="10808" y="9674"/>
                  </a:cubicBezTo>
                  <a:lnTo>
                    <a:pt x="10808" y="1135"/>
                  </a:lnTo>
                  <a:cubicBezTo>
                    <a:pt x="10808" y="501"/>
                    <a:pt x="10308" y="0"/>
                    <a:pt x="9674"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194" name="Google Shape;194;p19"/>
            <p:cNvSpPr/>
            <p:nvPr/>
          </p:nvSpPr>
          <p:spPr>
            <a:xfrm>
              <a:off x="6192610" y="1753426"/>
              <a:ext cx="244018" cy="244013"/>
            </a:xfrm>
            <a:custGeom>
              <a:avLst/>
              <a:gdLst/>
              <a:ahLst/>
              <a:cxnLst/>
              <a:rect l="l" t="t" r="r" b="b"/>
              <a:pathLst>
                <a:path w="10808" h="10809" extrusionOk="0">
                  <a:moveTo>
                    <a:pt x="1168" y="0"/>
                  </a:moveTo>
                  <a:cubicBezTo>
                    <a:pt x="534" y="0"/>
                    <a:pt x="0" y="501"/>
                    <a:pt x="0" y="1135"/>
                  </a:cubicBezTo>
                  <a:lnTo>
                    <a:pt x="0" y="9674"/>
                  </a:lnTo>
                  <a:cubicBezTo>
                    <a:pt x="0" y="10308"/>
                    <a:pt x="534" y="10808"/>
                    <a:pt x="1168" y="10808"/>
                  </a:cubicBezTo>
                  <a:lnTo>
                    <a:pt x="9674" y="10808"/>
                  </a:lnTo>
                  <a:cubicBezTo>
                    <a:pt x="10307" y="10808"/>
                    <a:pt x="10808" y="10308"/>
                    <a:pt x="10808" y="9674"/>
                  </a:cubicBezTo>
                  <a:lnTo>
                    <a:pt x="10808" y="1135"/>
                  </a:lnTo>
                  <a:cubicBezTo>
                    <a:pt x="10808" y="501"/>
                    <a:pt x="10307" y="0"/>
                    <a:pt x="9674"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195" name="Google Shape;195;p19"/>
            <p:cNvSpPr/>
            <p:nvPr/>
          </p:nvSpPr>
          <p:spPr>
            <a:xfrm>
              <a:off x="6503615" y="1753426"/>
              <a:ext cx="244785" cy="244013"/>
            </a:xfrm>
            <a:custGeom>
              <a:avLst/>
              <a:gdLst/>
              <a:ahLst/>
              <a:cxnLst/>
              <a:rect l="l" t="t" r="r" b="b"/>
              <a:pathLst>
                <a:path w="10842" h="10809" extrusionOk="0">
                  <a:moveTo>
                    <a:pt x="1168" y="0"/>
                  </a:moveTo>
                  <a:cubicBezTo>
                    <a:pt x="534" y="0"/>
                    <a:pt x="1" y="501"/>
                    <a:pt x="1" y="1135"/>
                  </a:cubicBezTo>
                  <a:lnTo>
                    <a:pt x="1" y="9674"/>
                  </a:lnTo>
                  <a:cubicBezTo>
                    <a:pt x="1" y="10308"/>
                    <a:pt x="534" y="10808"/>
                    <a:pt x="1168" y="10808"/>
                  </a:cubicBezTo>
                  <a:lnTo>
                    <a:pt x="9674" y="10808"/>
                  </a:lnTo>
                  <a:cubicBezTo>
                    <a:pt x="10308" y="10808"/>
                    <a:pt x="10842" y="10308"/>
                    <a:pt x="10842" y="9674"/>
                  </a:cubicBezTo>
                  <a:lnTo>
                    <a:pt x="10842" y="1135"/>
                  </a:lnTo>
                  <a:cubicBezTo>
                    <a:pt x="10842" y="501"/>
                    <a:pt x="10308" y="0"/>
                    <a:pt x="9674" y="0"/>
                  </a:cubicBezTo>
                  <a:close/>
                </a:path>
              </a:pathLst>
            </a:custGeom>
            <a:solidFill>
              <a:srgbClr val="CB2027"/>
            </a:solidFill>
            <a:ln>
              <a:noFill/>
            </a:ln>
          </p:spPr>
          <p:txBody>
            <a:bodyPr spcFirstLastPara="1" wrap="square" lIns="182850" tIns="182850" rIns="182850" bIns="182850" anchor="ctr" anchorCtr="0">
              <a:noAutofit/>
            </a:bodyPr>
            <a:lstStyle/>
            <a:p>
              <a:endParaRPr sz="3600"/>
            </a:p>
          </p:txBody>
        </p:sp>
        <p:sp>
          <p:nvSpPr>
            <p:cNvPr id="196" name="Google Shape;196;p19"/>
            <p:cNvSpPr/>
            <p:nvPr/>
          </p:nvSpPr>
          <p:spPr>
            <a:xfrm>
              <a:off x="5570576" y="2082513"/>
              <a:ext cx="244018" cy="244758"/>
            </a:xfrm>
            <a:custGeom>
              <a:avLst/>
              <a:gdLst/>
              <a:ahLst/>
              <a:cxnLst/>
              <a:rect l="l" t="t" r="r" b="b"/>
              <a:pathLst>
                <a:path w="10808" h="10842" extrusionOk="0">
                  <a:moveTo>
                    <a:pt x="1134" y="1"/>
                  </a:moveTo>
                  <a:cubicBezTo>
                    <a:pt x="500" y="1"/>
                    <a:pt x="0" y="534"/>
                    <a:pt x="0" y="1168"/>
                  </a:cubicBezTo>
                  <a:lnTo>
                    <a:pt x="0" y="9674"/>
                  </a:lnTo>
                  <a:cubicBezTo>
                    <a:pt x="0" y="10308"/>
                    <a:pt x="500" y="10842"/>
                    <a:pt x="1134" y="10842"/>
                  </a:cubicBezTo>
                  <a:lnTo>
                    <a:pt x="9674" y="10842"/>
                  </a:lnTo>
                  <a:cubicBezTo>
                    <a:pt x="10307" y="10842"/>
                    <a:pt x="10808" y="10308"/>
                    <a:pt x="10808" y="9674"/>
                  </a:cubicBezTo>
                  <a:lnTo>
                    <a:pt x="10808" y="1168"/>
                  </a:lnTo>
                  <a:cubicBezTo>
                    <a:pt x="10808" y="534"/>
                    <a:pt x="10307" y="1"/>
                    <a:pt x="9674" y="1"/>
                  </a:cubicBez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197" name="Google Shape;197;p19"/>
            <p:cNvSpPr/>
            <p:nvPr/>
          </p:nvSpPr>
          <p:spPr>
            <a:xfrm>
              <a:off x="5881582" y="2082513"/>
              <a:ext cx="244040" cy="244758"/>
            </a:xfrm>
            <a:custGeom>
              <a:avLst/>
              <a:gdLst/>
              <a:ahLst/>
              <a:cxnLst/>
              <a:rect l="l" t="t" r="r" b="b"/>
              <a:pathLst>
                <a:path w="10809" h="10842" extrusionOk="0">
                  <a:moveTo>
                    <a:pt x="1168" y="1"/>
                  </a:moveTo>
                  <a:cubicBezTo>
                    <a:pt x="534" y="1"/>
                    <a:pt x="1" y="534"/>
                    <a:pt x="1" y="1168"/>
                  </a:cubicBezTo>
                  <a:lnTo>
                    <a:pt x="1" y="9674"/>
                  </a:lnTo>
                  <a:cubicBezTo>
                    <a:pt x="1" y="10308"/>
                    <a:pt x="501" y="10842"/>
                    <a:pt x="1168" y="10842"/>
                  </a:cubicBezTo>
                  <a:lnTo>
                    <a:pt x="9674" y="10842"/>
                  </a:lnTo>
                  <a:cubicBezTo>
                    <a:pt x="10308" y="10842"/>
                    <a:pt x="10808" y="10308"/>
                    <a:pt x="10808" y="9674"/>
                  </a:cubicBezTo>
                  <a:lnTo>
                    <a:pt x="10808" y="1168"/>
                  </a:lnTo>
                  <a:cubicBezTo>
                    <a:pt x="10808" y="534"/>
                    <a:pt x="10308" y="1"/>
                    <a:pt x="9674"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198" name="Google Shape;198;p19"/>
            <p:cNvSpPr/>
            <p:nvPr/>
          </p:nvSpPr>
          <p:spPr>
            <a:xfrm>
              <a:off x="6192610" y="2082513"/>
              <a:ext cx="244018" cy="244758"/>
            </a:xfrm>
            <a:custGeom>
              <a:avLst/>
              <a:gdLst/>
              <a:ahLst/>
              <a:cxnLst/>
              <a:rect l="l" t="t" r="r" b="b"/>
              <a:pathLst>
                <a:path w="10808" h="10842" extrusionOk="0">
                  <a:moveTo>
                    <a:pt x="1168" y="1"/>
                  </a:moveTo>
                  <a:cubicBezTo>
                    <a:pt x="534" y="1"/>
                    <a:pt x="0" y="534"/>
                    <a:pt x="0" y="1168"/>
                  </a:cubicBezTo>
                  <a:lnTo>
                    <a:pt x="0" y="9674"/>
                  </a:lnTo>
                  <a:cubicBezTo>
                    <a:pt x="0" y="10308"/>
                    <a:pt x="534" y="10842"/>
                    <a:pt x="1168" y="10842"/>
                  </a:cubicBezTo>
                  <a:lnTo>
                    <a:pt x="9674" y="10842"/>
                  </a:lnTo>
                  <a:cubicBezTo>
                    <a:pt x="10307" y="10842"/>
                    <a:pt x="10808" y="10308"/>
                    <a:pt x="10808" y="9674"/>
                  </a:cubicBezTo>
                  <a:lnTo>
                    <a:pt x="10808" y="1168"/>
                  </a:lnTo>
                  <a:cubicBezTo>
                    <a:pt x="10808" y="534"/>
                    <a:pt x="10307" y="1"/>
                    <a:pt x="9674" y="1"/>
                  </a:cubicBezTo>
                  <a:close/>
                </a:path>
              </a:pathLst>
            </a:custGeom>
            <a:solidFill>
              <a:schemeClr val="accent5"/>
            </a:solidFill>
            <a:ln>
              <a:noFill/>
            </a:ln>
          </p:spPr>
          <p:txBody>
            <a:bodyPr spcFirstLastPara="1" wrap="square" lIns="182850" tIns="182850" rIns="182850" bIns="182850" anchor="ctr" anchorCtr="0">
              <a:noAutofit/>
            </a:bodyPr>
            <a:lstStyle/>
            <a:p>
              <a:endParaRPr sz="3600"/>
            </a:p>
          </p:txBody>
        </p:sp>
        <p:sp>
          <p:nvSpPr>
            <p:cNvPr id="199" name="Google Shape;199;p19"/>
            <p:cNvSpPr/>
            <p:nvPr/>
          </p:nvSpPr>
          <p:spPr>
            <a:xfrm>
              <a:off x="6503615" y="2082513"/>
              <a:ext cx="244785" cy="244758"/>
            </a:xfrm>
            <a:custGeom>
              <a:avLst/>
              <a:gdLst/>
              <a:ahLst/>
              <a:cxnLst/>
              <a:rect l="l" t="t" r="r" b="b"/>
              <a:pathLst>
                <a:path w="10842" h="10842" extrusionOk="0">
                  <a:moveTo>
                    <a:pt x="1168" y="1"/>
                  </a:moveTo>
                  <a:cubicBezTo>
                    <a:pt x="534" y="1"/>
                    <a:pt x="1" y="534"/>
                    <a:pt x="1" y="1168"/>
                  </a:cubicBezTo>
                  <a:lnTo>
                    <a:pt x="1" y="9674"/>
                  </a:lnTo>
                  <a:cubicBezTo>
                    <a:pt x="1" y="10308"/>
                    <a:pt x="534" y="10842"/>
                    <a:pt x="1168" y="10842"/>
                  </a:cubicBezTo>
                  <a:lnTo>
                    <a:pt x="9674" y="10842"/>
                  </a:lnTo>
                  <a:cubicBezTo>
                    <a:pt x="10308" y="10842"/>
                    <a:pt x="10842" y="10308"/>
                    <a:pt x="10842" y="9674"/>
                  </a:cubicBezTo>
                  <a:lnTo>
                    <a:pt x="10842" y="1168"/>
                  </a:lnTo>
                  <a:cubicBezTo>
                    <a:pt x="10842" y="534"/>
                    <a:pt x="10308" y="1"/>
                    <a:pt x="9674"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200" name="Google Shape;200;p19"/>
            <p:cNvSpPr/>
            <p:nvPr/>
          </p:nvSpPr>
          <p:spPr>
            <a:xfrm>
              <a:off x="5570576" y="2403314"/>
              <a:ext cx="244018" cy="244013"/>
            </a:xfrm>
            <a:custGeom>
              <a:avLst/>
              <a:gdLst/>
              <a:ahLst/>
              <a:cxnLst/>
              <a:rect l="l" t="t" r="r" b="b"/>
              <a:pathLst>
                <a:path w="10808" h="10809" extrusionOk="0">
                  <a:moveTo>
                    <a:pt x="1134" y="1"/>
                  </a:moveTo>
                  <a:cubicBezTo>
                    <a:pt x="500" y="1"/>
                    <a:pt x="0" y="501"/>
                    <a:pt x="0" y="1135"/>
                  </a:cubicBezTo>
                  <a:lnTo>
                    <a:pt x="0" y="9674"/>
                  </a:lnTo>
                  <a:cubicBezTo>
                    <a:pt x="0" y="10308"/>
                    <a:pt x="500" y="10808"/>
                    <a:pt x="1134" y="10808"/>
                  </a:cubicBezTo>
                  <a:lnTo>
                    <a:pt x="9674" y="10808"/>
                  </a:lnTo>
                  <a:cubicBezTo>
                    <a:pt x="10307" y="10808"/>
                    <a:pt x="10808" y="10308"/>
                    <a:pt x="10808" y="9674"/>
                  </a:cubicBezTo>
                  <a:lnTo>
                    <a:pt x="10808" y="1135"/>
                  </a:lnTo>
                  <a:cubicBezTo>
                    <a:pt x="10808" y="501"/>
                    <a:pt x="10307" y="1"/>
                    <a:pt x="9674" y="1"/>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201" name="Google Shape;201;p19"/>
            <p:cNvSpPr/>
            <p:nvPr/>
          </p:nvSpPr>
          <p:spPr>
            <a:xfrm>
              <a:off x="5881582" y="2403314"/>
              <a:ext cx="244040" cy="244013"/>
            </a:xfrm>
            <a:custGeom>
              <a:avLst/>
              <a:gdLst/>
              <a:ahLst/>
              <a:cxnLst/>
              <a:rect l="l" t="t" r="r" b="b"/>
              <a:pathLst>
                <a:path w="10809" h="10809" extrusionOk="0">
                  <a:moveTo>
                    <a:pt x="1168" y="1"/>
                  </a:moveTo>
                  <a:cubicBezTo>
                    <a:pt x="534" y="1"/>
                    <a:pt x="1" y="501"/>
                    <a:pt x="1" y="1135"/>
                  </a:cubicBezTo>
                  <a:lnTo>
                    <a:pt x="1" y="9674"/>
                  </a:lnTo>
                  <a:cubicBezTo>
                    <a:pt x="1" y="10308"/>
                    <a:pt x="501" y="10808"/>
                    <a:pt x="1168" y="10808"/>
                  </a:cubicBezTo>
                  <a:lnTo>
                    <a:pt x="9674" y="10808"/>
                  </a:lnTo>
                  <a:cubicBezTo>
                    <a:pt x="10308" y="10808"/>
                    <a:pt x="10808" y="10308"/>
                    <a:pt x="10808" y="9674"/>
                  </a:cubicBezTo>
                  <a:lnTo>
                    <a:pt x="10808" y="1135"/>
                  </a:lnTo>
                  <a:cubicBezTo>
                    <a:pt x="10808" y="501"/>
                    <a:pt x="10308" y="1"/>
                    <a:pt x="9674" y="1"/>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202" name="Google Shape;202;p19"/>
            <p:cNvSpPr/>
            <p:nvPr/>
          </p:nvSpPr>
          <p:spPr>
            <a:xfrm>
              <a:off x="6192610" y="2403314"/>
              <a:ext cx="244018" cy="244013"/>
            </a:xfrm>
            <a:custGeom>
              <a:avLst/>
              <a:gdLst/>
              <a:ahLst/>
              <a:cxnLst/>
              <a:rect l="l" t="t" r="r" b="b"/>
              <a:pathLst>
                <a:path w="10808" h="10809" extrusionOk="0">
                  <a:moveTo>
                    <a:pt x="1168" y="1"/>
                  </a:moveTo>
                  <a:cubicBezTo>
                    <a:pt x="534" y="1"/>
                    <a:pt x="0" y="501"/>
                    <a:pt x="0" y="1135"/>
                  </a:cubicBezTo>
                  <a:lnTo>
                    <a:pt x="0" y="9674"/>
                  </a:lnTo>
                  <a:cubicBezTo>
                    <a:pt x="0" y="10308"/>
                    <a:pt x="534" y="10808"/>
                    <a:pt x="1168" y="10808"/>
                  </a:cubicBezTo>
                  <a:lnTo>
                    <a:pt x="9674" y="10808"/>
                  </a:lnTo>
                  <a:cubicBezTo>
                    <a:pt x="10307" y="10808"/>
                    <a:pt x="10808" y="10308"/>
                    <a:pt x="10808" y="9674"/>
                  </a:cubicBezTo>
                  <a:lnTo>
                    <a:pt x="10808" y="1135"/>
                  </a:lnTo>
                  <a:cubicBezTo>
                    <a:pt x="10808" y="501"/>
                    <a:pt x="10307" y="1"/>
                    <a:pt x="9674" y="1"/>
                  </a:cubicBezTo>
                  <a:close/>
                </a:path>
              </a:pathLst>
            </a:custGeom>
            <a:solidFill>
              <a:schemeClr val="accent6"/>
            </a:solidFill>
            <a:ln>
              <a:noFill/>
            </a:ln>
          </p:spPr>
          <p:txBody>
            <a:bodyPr spcFirstLastPara="1" wrap="square" lIns="182850" tIns="182850" rIns="182850" bIns="182850" anchor="ctr" anchorCtr="0">
              <a:noAutofit/>
            </a:bodyPr>
            <a:lstStyle/>
            <a:p>
              <a:endParaRPr sz="3600"/>
            </a:p>
          </p:txBody>
        </p:sp>
        <p:sp>
          <p:nvSpPr>
            <p:cNvPr id="203" name="Google Shape;203;p19"/>
            <p:cNvSpPr/>
            <p:nvPr/>
          </p:nvSpPr>
          <p:spPr>
            <a:xfrm>
              <a:off x="6503615" y="2403314"/>
              <a:ext cx="244785" cy="244013"/>
            </a:xfrm>
            <a:custGeom>
              <a:avLst/>
              <a:gdLst/>
              <a:ahLst/>
              <a:cxnLst/>
              <a:rect l="l" t="t" r="r" b="b"/>
              <a:pathLst>
                <a:path w="10842" h="10809" extrusionOk="0">
                  <a:moveTo>
                    <a:pt x="1168" y="1"/>
                  </a:moveTo>
                  <a:cubicBezTo>
                    <a:pt x="534" y="1"/>
                    <a:pt x="1" y="501"/>
                    <a:pt x="1" y="1135"/>
                  </a:cubicBezTo>
                  <a:lnTo>
                    <a:pt x="1" y="9674"/>
                  </a:lnTo>
                  <a:cubicBezTo>
                    <a:pt x="1" y="10308"/>
                    <a:pt x="534" y="10808"/>
                    <a:pt x="1168" y="10808"/>
                  </a:cubicBezTo>
                  <a:lnTo>
                    <a:pt x="9674" y="10808"/>
                  </a:lnTo>
                  <a:cubicBezTo>
                    <a:pt x="10308" y="10808"/>
                    <a:pt x="10842" y="10308"/>
                    <a:pt x="10842" y="9674"/>
                  </a:cubicBezTo>
                  <a:lnTo>
                    <a:pt x="10842" y="1135"/>
                  </a:lnTo>
                  <a:cubicBezTo>
                    <a:pt x="10842" y="501"/>
                    <a:pt x="10308" y="1"/>
                    <a:pt x="9674"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204" name="Google Shape;204;p19"/>
            <p:cNvSpPr/>
            <p:nvPr/>
          </p:nvSpPr>
          <p:spPr>
            <a:xfrm>
              <a:off x="5570576" y="2732400"/>
              <a:ext cx="244018" cy="244758"/>
            </a:xfrm>
            <a:custGeom>
              <a:avLst/>
              <a:gdLst/>
              <a:ahLst/>
              <a:cxnLst/>
              <a:rect l="l" t="t" r="r" b="b"/>
              <a:pathLst>
                <a:path w="10808" h="10842" extrusionOk="0">
                  <a:moveTo>
                    <a:pt x="1134" y="1"/>
                  </a:moveTo>
                  <a:cubicBezTo>
                    <a:pt x="500" y="1"/>
                    <a:pt x="0" y="535"/>
                    <a:pt x="0" y="1168"/>
                  </a:cubicBezTo>
                  <a:lnTo>
                    <a:pt x="0" y="9674"/>
                  </a:lnTo>
                  <a:cubicBezTo>
                    <a:pt x="0" y="10308"/>
                    <a:pt x="500" y="10842"/>
                    <a:pt x="1134" y="10842"/>
                  </a:cubicBezTo>
                  <a:lnTo>
                    <a:pt x="9674" y="10842"/>
                  </a:lnTo>
                  <a:cubicBezTo>
                    <a:pt x="10307" y="10842"/>
                    <a:pt x="10808" y="10308"/>
                    <a:pt x="10808" y="9674"/>
                  </a:cubicBezTo>
                  <a:lnTo>
                    <a:pt x="10808" y="1168"/>
                  </a:lnTo>
                  <a:cubicBezTo>
                    <a:pt x="10808" y="535"/>
                    <a:pt x="10307" y="1"/>
                    <a:pt x="9674"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205" name="Google Shape;205;p19"/>
            <p:cNvSpPr/>
            <p:nvPr/>
          </p:nvSpPr>
          <p:spPr>
            <a:xfrm>
              <a:off x="5881582" y="2732400"/>
              <a:ext cx="244040" cy="244758"/>
            </a:xfrm>
            <a:custGeom>
              <a:avLst/>
              <a:gdLst/>
              <a:ahLst/>
              <a:cxnLst/>
              <a:rect l="l" t="t" r="r" b="b"/>
              <a:pathLst>
                <a:path w="10809" h="10842" extrusionOk="0">
                  <a:moveTo>
                    <a:pt x="1168" y="1"/>
                  </a:moveTo>
                  <a:cubicBezTo>
                    <a:pt x="534" y="1"/>
                    <a:pt x="1" y="535"/>
                    <a:pt x="1" y="1168"/>
                  </a:cubicBezTo>
                  <a:lnTo>
                    <a:pt x="1" y="9674"/>
                  </a:lnTo>
                  <a:cubicBezTo>
                    <a:pt x="1" y="10308"/>
                    <a:pt x="501" y="10842"/>
                    <a:pt x="1168" y="10842"/>
                  </a:cubicBezTo>
                  <a:lnTo>
                    <a:pt x="9674" y="10842"/>
                  </a:lnTo>
                  <a:cubicBezTo>
                    <a:pt x="10308" y="10842"/>
                    <a:pt x="10808" y="10308"/>
                    <a:pt x="10808" y="9674"/>
                  </a:cubicBezTo>
                  <a:lnTo>
                    <a:pt x="10808" y="1168"/>
                  </a:lnTo>
                  <a:cubicBezTo>
                    <a:pt x="10808" y="535"/>
                    <a:pt x="10308" y="1"/>
                    <a:pt x="9674" y="1"/>
                  </a:cubicBez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206" name="Google Shape;206;p19"/>
            <p:cNvSpPr/>
            <p:nvPr/>
          </p:nvSpPr>
          <p:spPr>
            <a:xfrm>
              <a:off x="6192610" y="2732400"/>
              <a:ext cx="244018" cy="244758"/>
            </a:xfrm>
            <a:custGeom>
              <a:avLst/>
              <a:gdLst/>
              <a:ahLst/>
              <a:cxnLst/>
              <a:rect l="l" t="t" r="r" b="b"/>
              <a:pathLst>
                <a:path w="10808" h="10842" extrusionOk="0">
                  <a:moveTo>
                    <a:pt x="1168" y="1"/>
                  </a:moveTo>
                  <a:cubicBezTo>
                    <a:pt x="534" y="1"/>
                    <a:pt x="0" y="535"/>
                    <a:pt x="0" y="1168"/>
                  </a:cubicBezTo>
                  <a:lnTo>
                    <a:pt x="0" y="9674"/>
                  </a:lnTo>
                  <a:cubicBezTo>
                    <a:pt x="0" y="10308"/>
                    <a:pt x="534" y="10842"/>
                    <a:pt x="1168" y="10842"/>
                  </a:cubicBezTo>
                  <a:lnTo>
                    <a:pt x="9674" y="10842"/>
                  </a:lnTo>
                  <a:cubicBezTo>
                    <a:pt x="10307" y="10842"/>
                    <a:pt x="10808" y="10308"/>
                    <a:pt x="10808" y="9674"/>
                  </a:cubicBezTo>
                  <a:lnTo>
                    <a:pt x="10808" y="1168"/>
                  </a:lnTo>
                  <a:cubicBezTo>
                    <a:pt x="10808" y="535"/>
                    <a:pt x="10307" y="1"/>
                    <a:pt x="9674" y="1"/>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207" name="Google Shape;207;p19"/>
            <p:cNvSpPr/>
            <p:nvPr/>
          </p:nvSpPr>
          <p:spPr>
            <a:xfrm>
              <a:off x="6503615" y="2732400"/>
              <a:ext cx="244785" cy="244758"/>
            </a:xfrm>
            <a:custGeom>
              <a:avLst/>
              <a:gdLst/>
              <a:ahLst/>
              <a:cxnLst/>
              <a:rect l="l" t="t" r="r" b="b"/>
              <a:pathLst>
                <a:path w="10842" h="10842" extrusionOk="0">
                  <a:moveTo>
                    <a:pt x="1168" y="1"/>
                  </a:moveTo>
                  <a:cubicBezTo>
                    <a:pt x="534" y="1"/>
                    <a:pt x="1" y="535"/>
                    <a:pt x="1" y="1168"/>
                  </a:cubicBezTo>
                  <a:lnTo>
                    <a:pt x="1" y="9674"/>
                  </a:lnTo>
                  <a:cubicBezTo>
                    <a:pt x="1" y="10308"/>
                    <a:pt x="534" y="10842"/>
                    <a:pt x="1168" y="10842"/>
                  </a:cubicBezTo>
                  <a:lnTo>
                    <a:pt x="9674" y="10842"/>
                  </a:lnTo>
                  <a:cubicBezTo>
                    <a:pt x="10308" y="10842"/>
                    <a:pt x="10842" y="10308"/>
                    <a:pt x="10842" y="9674"/>
                  </a:cubicBezTo>
                  <a:lnTo>
                    <a:pt x="10842" y="1168"/>
                  </a:lnTo>
                  <a:cubicBezTo>
                    <a:pt x="10842" y="535"/>
                    <a:pt x="10308" y="1"/>
                    <a:pt x="9674" y="1"/>
                  </a:cubicBezTo>
                  <a:close/>
                </a:path>
              </a:pathLst>
            </a:custGeom>
            <a:solidFill>
              <a:schemeClr val="accent6"/>
            </a:solidFill>
            <a:ln>
              <a:noFill/>
            </a:ln>
          </p:spPr>
          <p:txBody>
            <a:bodyPr spcFirstLastPara="1" wrap="square" lIns="182850" tIns="182850" rIns="182850" bIns="182850" anchor="ctr" anchorCtr="0">
              <a:noAutofit/>
            </a:bodyPr>
            <a:lstStyle/>
            <a:p>
              <a:endParaRPr sz="3600"/>
            </a:p>
          </p:txBody>
        </p:sp>
        <p:sp>
          <p:nvSpPr>
            <p:cNvPr id="208" name="Google Shape;208;p19"/>
            <p:cNvSpPr/>
            <p:nvPr/>
          </p:nvSpPr>
          <p:spPr>
            <a:xfrm>
              <a:off x="5570576" y="3044171"/>
              <a:ext cx="244018" cy="244013"/>
            </a:xfrm>
            <a:custGeom>
              <a:avLst/>
              <a:gdLst/>
              <a:ahLst/>
              <a:cxnLst/>
              <a:rect l="l" t="t" r="r" b="b"/>
              <a:pathLst>
                <a:path w="10808" h="10809" extrusionOk="0">
                  <a:moveTo>
                    <a:pt x="1134" y="1"/>
                  </a:moveTo>
                  <a:cubicBezTo>
                    <a:pt x="500" y="1"/>
                    <a:pt x="0" y="501"/>
                    <a:pt x="0" y="1135"/>
                  </a:cubicBezTo>
                  <a:lnTo>
                    <a:pt x="0" y="9641"/>
                  </a:lnTo>
                  <a:cubicBezTo>
                    <a:pt x="0" y="10275"/>
                    <a:pt x="500" y="10808"/>
                    <a:pt x="1134" y="10808"/>
                  </a:cubicBezTo>
                  <a:lnTo>
                    <a:pt x="9674" y="10808"/>
                  </a:lnTo>
                  <a:cubicBezTo>
                    <a:pt x="10307" y="10808"/>
                    <a:pt x="10808" y="10275"/>
                    <a:pt x="10808" y="9641"/>
                  </a:cubicBezTo>
                  <a:lnTo>
                    <a:pt x="10808" y="1135"/>
                  </a:lnTo>
                  <a:cubicBezTo>
                    <a:pt x="10808" y="501"/>
                    <a:pt x="10307" y="1"/>
                    <a:pt x="9674" y="1"/>
                  </a:cubicBezTo>
                  <a:close/>
                </a:path>
              </a:pathLst>
            </a:custGeom>
            <a:solidFill>
              <a:schemeClr val="accent6"/>
            </a:solidFill>
            <a:ln>
              <a:noFill/>
            </a:ln>
          </p:spPr>
          <p:txBody>
            <a:bodyPr spcFirstLastPara="1" wrap="square" lIns="182850" tIns="182850" rIns="182850" bIns="182850" anchor="ctr" anchorCtr="0">
              <a:noAutofit/>
            </a:bodyPr>
            <a:lstStyle/>
            <a:p>
              <a:endParaRPr sz="3600"/>
            </a:p>
          </p:txBody>
        </p:sp>
        <p:sp>
          <p:nvSpPr>
            <p:cNvPr id="209" name="Google Shape;209;p19"/>
            <p:cNvSpPr/>
            <p:nvPr/>
          </p:nvSpPr>
          <p:spPr>
            <a:xfrm>
              <a:off x="5881582" y="3044171"/>
              <a:ext cx="244040" cy="244013"/>
            </a:xfrm>
            <a:custGeom>
              <a:avLst/>
              <a:gdLst/>
              <a:ahLst/>
              <a:cxnLst/>
              <a:rect l="l" t="t" r="r" b="b"/>
              <a:pathLst>
                <a:path w="10809" h="10809" extrusionOk="0">
                  <a:moveTo>
                    <a:pt x="1168" y="1"/>
                  </a:moveTo>
                  <a:cubicBezTo>
                    <a:pt x="534" y="1"/>
                    <a:pt x="1" y="501"/>
                    <a:pt x="1" y="1135"/>
                  </a:cubicBezTo>
                  <a:lnTo>
                    <a:pt x="1" y="9641"/>
                  </a:lnTo>
                  <a:cubicBezTo>
                    <a:pt x="1" y="10275"/>
                    <a:pt x="501" y="10808"/>
                    <a:pt x="1168" y="10808"/>
                  </a:cubicBezTo>
                  <a:lnTo>
                    <a:pt x="9674" y="10808"/>
                  </a:lnTo>
                  <a:cubicBezTo>
                    <a:pt x="10308" y="10808"/>
                    <a:pt x="10808" y="10275"/>
                    <a:pt x="10808" y="9641"/>
                  </a:cubicBezTo>
                  <a:lnTo>
                    <a:pt x="10808" y="1135"/>
                  </a:lnTo>
                  <a:cubicBezTo>
                    <a:pt x="10808" y="501"/>
                    <a:pt x="10308" y="1"/>
                    <a:pt x="9674"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210" name="Google Shape;210;p19"/>
            <p:cNvSpPr/>
            <p:nvPr/>
          </p:nvSpPr>
          <p:spPr>
            <a:xfrm>
              <a:off x="6192610" y="3044171"/>
              <a:ext cx="244018" cy="244013"/>
            </a:xfrm>
            <a:custGeom>
              <a:avLst/>
              <a:gdLst/>
              <a:ahLst/>
              <a:cxnLst/>
              <a:rect l="l" t="t" r="r" b="b"/>
              <a:pathLst>
                <a:path w="10808" h="10809" extrusionOk="0">
                  <a:moveTo>
                    <a:pt x="1168" y="1"/>
                  </a:moveTo>
                  <a:cubicBezTo>
                    <a:pt x="534" y="1"/>
                    <a:pt x="0" y="501"/>
                    <a:pt x="0" y="1135"/>
                  </a:cubicBezTo>
                  <a:lnTo>
                    <a:pt x="0" y="9641"/>
                  </a:lnTo>
                  <a:cubicBezTo>
                    <a:pt x="0" y="10275"/>
                    <a:pt x="534" y="10808"/>
                    <a:pt x="1168" y="10808"/>
                  </a:cubicBezTo>
                  <a:lnTo>
                    <a:pt x="9674" y="10808"/>
                  </a:lnTo>
                  <a:cubicBezTo>
                    <a:pt x="10307" y="10808"/>
                    <a:pt x="10808" y="10275"/>
                    <a:pt x="10808" y="9641"/>
                  </a:cubicBezTo>
                  <a:lnTo>
                    <a:pt x="10808" y="1135"/>
                  </a:lnTo>
                  <a:cubicBezTo>
                    <a:pt x="10808" y="501"/>
                    <a:pt x="10307" y="1"/>
                    <a:pt x="9674" y="1"/>
                  </a:cubicBez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211" name="Google Shape;211;p19"/>
            <p:cNvSpPr/>
            <p:nvPr/>
          </p:nvSpPr>
          <p:spPr>
            <a:xfrm>
              <a:off x="6503615" y="3044171"/>
              <a:ext cx="244785" cy="244013"/>
            </a:xfrm>
            <a:custGeom>
              <a:avLst/>
              <a:gdLst/>
              <a:ahLst/>
              <a:cxnLst/>
              <a:rect l="l" t="t" r="r" b="b"/>
              <a:pathLst>
                <a:path w="10842" h="10809" extrusionOk="0">
                  <a:moveTo>
                    <a:pt x="1168" y="1"/>
                  </a:moveTo>
                  <a:cubicBezTo>
                    <a:pt x="534" y="1"/>
                    <a:pt x="1" y="501"/>
                    <a:pt x="1" y="1135"/>
                  </a:cubicBezTo>
                  <a:lnTo>
                    <a:pt x="1" y="9641"/>
                  </a:lnTo>
                  <a:cubicBezTo>
                    <a:pt x="1" y="10275"/>
                    <a:pt x="534" y="10808"/>
                    <a:pt x="1168" y="10808"/>
                  </a:cubicBezTo>
                  <a:lnTo>
                    <a:pt x="9674" y="10808"/>
                  </a:lnTo>
                  <a:cubicBezTo>
                    <a:pt x="10308" y="10808"/>
                    <a:pt x="10842" y="10275"/>
                    <a:pt x="10842" y="9641"/>
                  </a:cubicBezTo>
                  <a:lnTo>
                    <a:pt x="10842" y="1135"/>
                  </a:lnTo>
                  <a:cubicBezTo>
                    <a:pt x="10842" y="501"/>
                    <a:pt x="10308" y="1"/>
                    <a:pt x="9674" y="1"/>
                  </a:cubicBezTo>
                  <a:close/>
                </a:path>
              </a:pathLst>
            </a:custGeom>
            <a:solidFill>
              <a:srgbClr val="CB2027"/>
            </a:solidFill>
            <a:ln>
              <a:noFill/>
            </a:ln>
          </p:spPr>
          <p:txBody>
            <a:bodyPr spcFirstLastPara="1" wrap="square" lIns="182850" tIns="182850" rIns="182850" bIns="182850" anchor="ctr" anchorCtr="0">
              <a:noAutofit/>
            </a:bodyPr>
            <a:lstStyle/>
            <a:p>
              <a:endParaRPr sz="3600"/>
            </a:p>
          </p:txBody>
        </p:sp>
        <p:sp>
          <p:nvSpPr>
            <p:cNvPr id="212" name="Google Shape;212;p19"/>
            <p:cNvSpPr/>
            <p:nvPr/>
          </p:nvSpPr>
          <p:spPr>
            <a:xfrm>
              <a:off x="5570576" y="3373258"/>
              <a:ext cx="244018" cy="244013"/>
            </a:xfrm>
            <a:custGeom>
              <a:avLst/>
              <a:gdLst/>
              <a:ahLst/>
              <a:cxnLst/>
              <a:rect l="l" t="t" r="r" b="b"/>
              <a:pathLst>
                <a:path w="10808" h="10809" extrusionOk="0">
                  <a:moveTo>
                    <a:pt x="1134" y="1"/>
                  </a:moveTo>
                  <a:cubicBezTo>
                    <a:pt x="500" y="1"/>
                    <a:pt x="0" y="501"/>
                    <a:pt x="0" y="1135"/>
                  </a:cubicBezTo>
                  <a:lnTo>
                    <a:pt x="0" y="9674"/>
                  </a:lnTo>
                  <a:cubicBezTo>
                    <a:pt x="0" y="10308"/>
                    <a:pt x="500" y="10809"/>
                    <a:pt x="1134" y="10809"/>
                  </a:cubicBezTo>
                  <a:lnTo>
                    <a:pt x="9674" y="10809"/>
                  </a:lnTo>
                  <a:cubicBezTo>
                    <a:pt x="10307" y="10809"/>
                    <a:pt x="10808" y="10308"/>
                    <a:pt x="10808" y="9674"/>
                  </a:cubicBezTo>
                  <a:lnTo>
                    <a:pt x="10808" y="1135"/>
                  </a:lnTo>
                  <a:cubicBezTo>
                    <a:pt x="10808" y="501"/>
                    <a:pt x="10307" y="1"/>
                    <a:pt x="9674" y="1"/>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213" name="Google Shape;213;p19"/>
            <p:cNvSpPr/>
            <p:nvPr/>
          </p:nvSpPr>
          <p:spPr>
            <a:xfrm>
              <a:off x="5881582" y="3373258"/>
              <a:ext cx="244040" cy="244013"/>
            </a:xfrm>
            <a:custGeom>
              <a:avLst/>
              <a:gdLst/>
              <a:ahLst/>
              <a:cxnLst/>
              <a:rect l="l" t="t" r="r" b="b"/>
              <a:pathLst>
                <a:path w="10809" h="10809" extrusionOk="0">
                  <a:moveTo>
                    <a:pt x="1168" y="1"/>
                  </a:moveTo>
                  <a:cubicBezTo>
                    <a:pt x="534" y="1"/>
                    <a:pt x="1" y="501"/>
                    <a:pt x="1" y="1135"/>
                  </a:cubicBezTo>
                  <a:lnTo>
                    <a:pt x="1" y="9674"/>
                  </a:lnTo>
                  <a:cubicBezTo>
                    <a:pt x="1" y="10308"/>
                    <a:pt x="501" y="10809"/>
                    <a:pt x="1168" y="10809"/>
                  </a:cubicBezTo>
                  <a:lnTo>
                    <a:pt x="9674" y="10809"/>
                  </a:lnTo>
                  <a:cubicBezTo>
                    <a:pt x="10308" y="10809"/>
                    <a:pt x="10808" y="10308"/>
                    <a:pt x="10808" y="9674"/>
                  </a:cubicBezTo>
                  <a:lnTo>
                    <a:pt x="10808" y="1135"/>
                  </a:lnTo>
                  <a:cubicBezTo>
                    <a:pt x="10808" y="501"/>
                    <a:pt x="10308" y="1"/>
                    <a:pt x="9674" y="1"/>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214" name="Google Shape;214;p19"/>
            <p:cNvSpPr/>
            <p:nvPr/>
          </p:nvSpPr>
          <p:spPr>
            <a:xfrm>
              <a:off x="6192610" y="3373258"/>
              <a:ext cx="244018" cy="244013"/>
            </a:xfrm>
            <a:custGeom>
              <a:avLst/>
              <a:gdLst/>
              <a:ahLst/>
              <a:cxnLst/>
              <a:rect l="l" t="t" r="r" b="b"/>
              <a:pathLst>
                <a:path w="10808" h="10809" extrusionOk="0">
                  <a:moveTo>
                    <a:pt x="1168" y="1"/>
                  </a:moveTo>
                  <a:cubicBezTo>
                    <a:pt x="534" y="1"/>
                    <a:pt x="0" y="501"/>
                    <a:pt x="0" y="1135"/>
                  </a:cubicBezTo>
                  <a:lnTo>
                    <a:pt x="0" y="9674"/>
                  </a:lnTo>
                  <a:cubicBezTo>
                    <a:pt x="0" y="10308"/>
                    <a:pt x="534" y="10809"/>
                    <a:pt x="1168" y="10809"/>
                  </a:cubicBezTo>
                  <a:lnTo>
                    <a:pt x="9674" y="10809"/>
                  </a:lnTo>
                  <a:cubicBezTo>
                    <a:pt x="10307" y="10809"/>
                    <a:pt x="10808" y="10308"/>
                    <a:pt x="10808" y="9674"/>
                  </a:cubicBezTo>
                  <a:lnTo>
                    <a:pt x="10808" y="1135"/>
                  </a:lnTo>
                  <a:cubicBezTo>
                    <a:pt x="10808" y="501"/>
                    <a:pt x="10307" y="1"/>
                    <a:pt x="9674"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215" name="Google Shape;215;p19"/>
            <p:cNvSpPr/>
            <p:nvPr/>
          </p:nvSpPr>
          <p:spPr>
            <a:xfrm>
              <a:off x="6503615" y="3373258"/>
              <a:ext cx="244785" cy="244013"/>
            </a:xfrm>
            <a:custGeom>
              <a:avLst/>
              <a:gdLst/>
              <a:ahLst/>
              <a:cxnLst/>
              <a:rect l="l" t="t" r="r" b="b"/>
              <a:pathLst>
                <a:path w="10842" h="10809" extrusionOk="0">
                  <a:moveTo>
                    <a:pt x="1168" y="1"/>
                  </a:moveTo>
                  <a:cubicBezTo>
                    <a:pt x="534" y="1"/>
                    <a:pt x="1" y="501"/>
                    <a:pt x="1" y="1135"/>
                  </a:cubicBezTo>
                  <a:lnTo>
                    <a:pt x="1" y="9674"/>
                  </a:lnTo>
                  <a:cubicBezTo>
                    <a:pt x="1" y="10308"/>
                    <a:pt x="534" y="10809"/>
                    <a:pt x="1168" y="10809"/>
                  </a:cubicBezTo>
                  <a:lnTo>
                    <a:pt x="9674" y="10809"/>
                  </a:lnTo>
                  <a:cubicBezTo>
                    <a:pt x="10308" y="10809"/>
                    <a:pt x="10842" y="10308"/>
                    <a:pt x="10842" y="9674"/>
                  </a:cubicBezTo>
                  <a:lnTo>
                    <a:pt x="10842" y="1135"/>
                  </a:lnTo>
                  <a:cubicBezTo>
                    <a:pt x="10842" y="501"/>
                    <a:pt x="10308" y="1"/>
                    <a:pt x="9674"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216" name="Google Shape;216;p19"/>
            <p:cNvSpPr/>
            <p:nvPr/>
          </p:nvSpPr>
          <p:spPr>
            <a:xfrm>
              <a:off x="5570576" y="3684284"/>
              <a:ext cx="244018" cy="243991"/>
            </a:xfrm>
            <a:custGeom>
              <a:avLst/>
              <a:gdLst/>
              <a:ahLst/>
              <a:cxnLst/>
              <a:rect l="l" t="t" r="r" b="b"/>
              <a:pathLst>
                <a:path w="10808" h="10808" extrusionOk="0">
                  <a:moveTo>
                    <a:pt x="1134" y="0"/>
                  </a:moveTo>
                  <a:cubicBezTo>
                    <a:pt x="500" y="0"/>
                    <a:pt x="0" y="534"/>
                    <a:pt x="0" y="1168"/>
                  </a:cubicBezTo>
                  <a:lnTo>
                    <a:pt x="0" y="9674"/>
                  </a:lnTo>
                  <a:cubicBezTo>
                    <a:pt x="0" y="10308"/>
                    <a:pt x="500" y="10808"/>
                    <a:pt x="1134" y="10808"/>
                  </a:cubicBezTo>
                  <a:lnTo>
                    <a:pt x="9674" y="10808"/>
                  </a:lnTo>
                  <a:cubicBezTo>
                    <a:pt x="10307" y="10808"/>
                    <a:pt x="10808" y="10308"/>
                    <a:pt x="10808" y="9674"/>
                  </a:cubicBezTo>
                  <a:lnTo>
                    <a:pt x="10808" y="1168"/>
                  </a:lnTo>
                  <a:cubicBezTo>
                    <a:pt x="10808" y="534"/>
                    <a:pt x="10307" y="0"/>
                    <a:pt x="9674" y="0"/>
                  </a:cubicBez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217" name="Google Shape;217;p19"/>
            <p:cNvSpPr/>
            <p:nvPr/>
          </p:nvSpPr>
          <p:spPr>
            <a:xfrm>
              <a:off x="5881582" y="3684284"/>
              <a:ext cx="244040" cy="243991"/>
            </a:xfrm>
            <a:custGeom>
              <a:avLst/>
              <a:gdLst/>
              <a:ahLst/>
              <a:cxnLst/>
              <a:rect l="l" t="t" r="r" b="b"/>
              <a:pathLst>
                <a:path w="10809" h="10808" extrusionOk="0">
                  <a:moveTo>
                    <a:pt x="1168" y="0"/>
                  </a:moveTo>
                  <a:cubicBezTo>
                    <a:pt x="534" y="0"/>
                    <a:pt x="1" y="534"/>
                    <a:pt x="1" y="1168"/>
                  </a:cubicBezTo>
                  <a:lnTo>
                    <a:pt x="1" y="9674"/>
                  </a:lnTo>
                  <a:cubicBezTo>
                    <a:pt x="1" y="10308"/>
                    <a:pt x="501" y="10808"/>
                    <a:pt x="1168" y="10808"/>
                  </a:cubicBezTo>
                  <a:lnTo>
                    <a:pt x="9674" y="10808"/>
                  </a:lnTo>
                  <a:cubicBezTo>
                    <a:pt x="10308" y="10808"/>
                    <a:pt x="10808" y="10308"/>
                    <a:pt x="10808" y="9674"/>
                  </a:cubicBezTo>
                  <a:lnTo>
                    <a:pt x="10808" y="1168"/>
                  </a:lnTo>
                  <a:cubicBezTo>
                    <a:pt x="10808" y="534"/>
                    <a:pt x="10308" y="0"/>
                    <a:pt x="9674" y="0"/>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218" name="Google Shape;218;p19"/>
            <p:cNvSpPr/>
            <p:nvPr/>
          </p:nvSpPr>
          <p:spPr>
            <a:xfrm>
              <a:off x="6192610" y="3684284"/>
              <a:ext cx="244018" cy="243991"/>
            </a:xfrm>
            <a:custGeom>
              <a:avLst/>
              <a:gdLst/>
              <a:ahLst/>
              <a:cxnLst/>
              <a:rect l="l" t="t" r="r" b="b"/>
              <a:pathLst>
                <a:path w="10808" h="10808" extrusionOk="0">
                  <a:moveTo>
                    <a:pt x="1168" y="0"/>
                  </a:moveTo>
                  <a:cubicBezTo>
                    <a:pt x="534" y="0"/>
                    <a:pt x="0" y="534"/>
                    <a:pt x="0" y="1168"/>
                  </a:cubicBezTo>
                  <a:lnTo>
                    <a:pt x="0" y="9674"/>
                  </a:lnTo>
                  <a:cubicBezTo>
                    <a:pt x="0" y="10308"/>
                    <a:pt x="534" y="10808"/>
                    <a:pt x="1168" y="10808"/>
                  </a:cubicBezTo>
                  <a:lnTo>
                    <a:pt x="9674" y="10808"/>
                  </a:lnTo>
                  <a:cubicBezTo>
                    <a:pt x="10307" y="10808"/>
                    <a:pt x="10808" y="10308"/>
                    <a:pt x="10808" y="9674"/>
                  </a:cubicBezTo>
                  <a:lnTo>
                    <a:pt x="10808" y="1168"/>
                  </a:lnTo>
                  <a:cubicBezTo>
                    <a:pt x="10808" y="534"/>
                    <a:pt x="10307" y="0"/>
                    <a:pt x="9674" y="0"/>
                  </a:cubicBez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219" name="Google Shape;219;p19"/>
            <p:cNvSpPr/>
            <p:nvPr/>
          </p:nvSpPr>
          <p:spPr>
            <a:xfrm>
              <a:off x="6503615" y="3684284"/>
              <a:ext cx="244785" cy="243991"/>
            </a:xfrm>
            <a:custGeom>
              <a:avLst/>
              <a:gdLst/>
              <a:ahLst/>
              <a:cxnLst/>
              <a:rect l="l" t="t" r="r" b="b"/>
              <a:pathLst>
                <a:path w="10842" h="10808" extrusionOk="0">
                  <a:moveTo>
                    <a:pt x="1168" y="0"/>
                  </a:moveTo>
                  <a:cubicBezTo>
                    <a:pt x="534" y="0"/>
                    <a:pt x="1" y="534"/>
                    <a:pt x="1" y="1168"/>
                  </a:cubicBezTo>
                  <a:lnTo>
                    <a:pt x="1" y="9674"/>
                  </a:lnTo>
                  <a:cubicBezTo>
                    <a:pt x="1" y="10308"/>
                    <a:pt x="534" y="10808"/>
                    <a:pt x="1168" y="10808"/>
                  </a:cubicBezTo>
                  <a:lnTo>
                    <a:pt x="9674" y="10808"/>
                  </a:lnTo>
                  <a:cubicBezTo>
                    <a:pt x="10308" y="10808"/>
                    <a:pt x="10842" y="10308"/>
                    <a:pt x="10842" y="9674"/>
                  </a:cubicBezTo>
                  <a:lnTo>
                    <a:pt x="10842" y="1168"/>
                  </a:lnTo>
                  <a:cubicBezTo>
                    <a:pt x="10842" y="534"/>
                    <a:pt x="10308" y="0"/>
                    <a:pt x="9674" y="0"/>
                  </a:cubicBezTo>
                  <a:close/>
                </a:path>
              </a:pathLst>
            </a:custGeom>
            <a:solidFill>
              <a:srgbClr val="CB2027"/>
            </a:solidFill>
            <a:ln>
              <a:noFill/>
            </a:ln>
          </p:spPr>
          <p:txBody>
            <a:bodyPr spcFirstLastPara="1" wrap="square" lIns="182850" tIns="182850" rIns="182850" bIns="182850" anchor="ctr" anchorCtr="0">
              <a:noAutofit/>
            </a:bodyPr>
            <a:lstStyle/>
            <a:p>
              <a:endParaRPr sz="3600"/>
            </a:p>
          </p:txBody>
        </p:sp>
        <p:sp>
          <p:nvSpPr>
            <p:cNvPr id="220" name="Google Shape;220;p19"/>
            <p:cNvSpPr/>
            <p:nvPr/>
          </p:nvSpPr>
          <p:spPr>
            <a:xfrm>
              <a:off x="5570576" y="4014115"/>
              <a:ext cx="244018" cy="244013"/>
            </a:xfrm>
            <a:custGeom>
              <a:avLst/>
              <a:gdLst/>
              <a:ahLst/>
              <a:cxnLst/>
              <a:rect l="l" t="t" r="r" b="b"/>
              <a:pathLst>
                <a:path w="10808" h="10809" extrusionOk="0">
                  <a:moveTo>
                    <a:pt x="1134" y="1"/>
                  </a:moveTo>
                  <a:cubicBezTo>
                    <a:pt x="500" y="1"/>
                    <a:pt x="0" y="501"/>
                    <a:pt x="0" y="1135"/>
                  </a:cubicBezTo>
                  <a:lnTo>
                    <a:pt x="0" y="9641"/>
                  </a:lnTo>
                  <a:cubicBezTo>
                    <a:pt x="0" y="10275"/>
                    <a:pt x="500" y="10809"/>
                    <a:pt x="1134" y="10809"/>
                  </a:cubicBezTo>
                  <a:lnTo>
                    <a:pt x="9674" y="10809"/>
                  </a:lnTo>
                  <a:cubicBezTo>
                    <a:pt x="10307" y="10809"/>
                    <a:pt x="10808" y="10275"/>
                    <a:pt x="10808" y="9641"/>
                  </a:cubicBezTo>
                  <a:lnTo>
                    <a:pt x="10808" y="1135"/>
                  </a:lnTo>
                  <a:cubicBezTo>
                    <a:pt x="10808" y="501"/>
                    <a:pt x="10307" y="1"/>
                    <a:pt x="9674" y="1"/>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221" name="Google Shape;221;p19"/>
            <p:cNvSpPr/>
            <p:nvPr/>
          </p:nvSpPr>
          <p:spPr>
            <a:xfrm>
              <a:off x="5881582" y="4014115"/>
              <a:ext cx="244040" cy="244013"/>
            </a:xfrm>
            <a:custGeom>
              <a:avLst/>
              <a:gdLst/>
              <a:ahLst/>
              <a:cxnLst/>
              <a:rect l="l" t="t" r="r" b="b"/>
              <a:pathLst>
                <a:path w="10809" h="10809" extrusionOk="0">
                  <a:moveTo>
                    <a:pt x="1168" y="1"/>
                  </a:moveTo>
                  <a:cubicBezTo>
                    <a:pt x="534" y="1"/>
                    <a:pt x="1" y="501"/>
                    <a:pt x="1" y="1135"/>
                  </a:cubicBezTo>
                  <a:lnTo>
                    <a:pt x="1" y="9641"/>
                  </a:lnTo>
                  <a:cubicBezTo>
                    <a:pt x="1" y="10275"/>
                    <a:pt x="501" y="10809"/>
                    <a:pt x="1168" y="10809"/>
                  </a:cubicBezTo>
                  <a:lnTo>
                    <a:pt x="9674" y="10809"/>
                  </a:lnTo>
                  <a:cubicBezTo>
                    <a:pt x="10308" y="10809"/>
                    <a:pt x="10808" y="10275"/>
                    <a:pt x="10808" y="9641"/>
                  </a:cubicBezTo>
                  <a:lnTo>
                    <a:pt x="10808" y="1135"/>
                  </a:lnTo>
                  <a:cubicBezTo>
                    <a:pt x="10808" y="501"/>
                    <a:pt x="10308" y="1"/>
                    <a:pt x="9674"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222" name="Google Shape;222;p19"/>
            <p:cNvSpPr/>
            <p:nvPr/>
          </p:nvSpPr>
          <p:spPr>
            <a:xfrm>
              <a:off x="6192610" y="4014115"/>
              <a:ext cx="244018" cy="244013"/>
            </a:xfrm>
            <a:custGeom>
              <a:avLst/>
              <a:gdLst/>
              <a:ahLst/>
              <a:cxnLst/>
              <a:rect l="l" t="t" r="r" b="b"/>
              <a:pathLst>
                <a:path w="10808" h="10809" extrusionOk="0">
                  <a:moveTo>
                    <a:pt x="1168" y="1"/>
                  </a:moveTo>
                  <a:cubicBezTo>
                    <a:pt x="534" y="1"/>
                    <a:pt x="0" y="501"/>
                    <a:pt x="0" y="1135"/>
                  </a:cubicBezTo>
                  <a:lnTo>
                    <a:pt x="0" y="9641"/>
                  </a:lnTo>
                  <a:cubicBezTo>
                    <a:pt x="0" y="10275"/>
                    <a:pt x="534" y="10809"/>
                    <a:pt x="1168" y="10809"/>
                  </a:cubicBezTo>
                  <a:lnTo>
                    <a:pt x="9674" y="10809"/>
                  </a:lnTo>
                  <a:cubicBezTo>
                    <a:pt x="10307" y="10809"/>
                    <a:pt x="10808" y="10275"/>
                    <a:pt x="10808" y="9641"/>
                  </a:cubicBezTo>
                  <a:lnTo>
                    <a:pt x="10808" y="1135"/>
                  </a:lnTo>
                  <a:cubicBezTo>
                    <a:pt x="10808" y="501"/>
                    <a:pt x="10307" y="1"/>
                    <a:pt x="9674" y="1"/>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223" name="Google Shape;223;p19"/>
            <p:cNvSpPr/>
            <p:nvPr/>
          </p:nvSpPr>
          <p:spPr>
            <a:xfrm>
              <a:off x="6503615" y="4014115"/>
              <a:ext cx="244785" cy="244013"/>
            </a:xfrm>
            <a:custGeom>
              <a:avLst/>
              <a:gdLst/>
              <a:ahLst/>
              <a:cxnLst/>
              <a:rect l="l" t="t" r="r" b="b"/>
              <a:pathLst>
                <a:path w="10842" h="10809" extrusionOk="0">
                  <a:moveTo>
                    <a:pt x="1168" y="1"/>
                  </a:moveTo>
                  <a:cubicBezTo>
                    <a:pt x="534" y="1"/>
                    <a:pt x="1" y="501"/>
                    <a:pt x="1" y="1135"/>
                  </a:cubicBezTo>
                  <a:lnTo>
                    <a:pt x="1" y="9641"/>
                  </a:lnTo>
                  <a:cubicBezTo>
                    <a:pt x="1" y="10275"/>
                    <a:pt x="534" y="10809"/>
                    <a:pt x="1168" y="10809"/>
                  </a:cubicBezTo>
                  <a:lnTo>
                    <a:pt x="9674" y="10809"/>
                  </a:lnTo>
                  <a:cubicBezTo>
                    <a:pt x="10308" y="10809"/>
                    <a:pt x="10842" y="10275"/>
                    <a:pt x="10842" y="9641"/>
                  </a:cubicBezTo>
                  <a:lnTo>
                    <a:pt x="10842" y="1135"/>
                  </a:lnTo>
                  <a:cubicBezTo>
                    <a:pt x="10842" y="501"/>
                    <a:pt x="10308" y="1"/>
                    <a:pt x="9674" y="1"/>
                  </a:cubicBezTo>
                  <a:close/>
                </a:path>
              </a:pathLst>
            </a:custGeom>
            <a:solidFill>
              <a:schemeClr val="accent6"/>
            </a:solidFill>
            <a:ln>
              <a:noFill/>
            </a:ln>
          </p:spPr>
          <p:txBody>
            <a:bodyPr spcFirstLastPara="1" wrap="square" lIns="182850" tIns="182850" rIns="182850" bIns="182850" anchor="ctr" anchorCtr="0">
              <a:noAutofit/>
            </a:bodyPr>
            <a:lstStyle/>
            <a:p>
              <a:endParaRPr sz="3600"/>
            </a:p>
          </p:txBody>
        </p:sp>
      </p:grpSp>
      <p:sp>
        <p:nvSpPr>
          <p:cNvPr id="224" name="Google Shape;224;p19"/>
          <p:cNvSpPr/>
          <p:nvPr/>
        </p:nvSpPr>
        <p:spPr>
          <a:xfrm>
            <a:off x="4869951" y="21685400"/>
            <a:ext cx="8546150" cy="50"/>
          </a:xfrm>
          <a:custGeom>
            <a:avLst/>
            <a:gdLst/>
            <a:ahLst/>
            <a:cxnLst/>
            <a:rect l="l" t="t" r="r" b="b"/>
            <a:pathLst>
              <a:path w="170923" h="1" fill="none" extrusionOk="0">
                <a:moveTo>
                  <a:pt x="0" y="1"/>
                </a:moveTo>
                <a:lnTo>
                  <a:pt x="170922" y="1"/>
                </a:lnTo>
              </a:path>
            </a:pathLst>
          </a:custGeom>
          <a:noFill/>
          <a:ln w="7500" cap="flat" cmpd="sng">
            <a:solidFill>
              <a:srgbClr val="000000"/>
            </a:solidFill>
            <a:prstDash val="solid"/>
            <a:miter lim="33357"/>
            <a:headEnd type="none" w="sm" len="sm"/>
            <a:tailEnd type="none" w="sm" len="sm"/>
          </a:ln>
        </p:spPr>
        <p:txBody>
          <a:bodyPr spcFirstLastPara="1" wrap="square" lIns="182850" tIns="182850" rIns="182850" bIns="182850" anchor="ctr" anchorCtr="0">
            <a:noAutofit/>
          </a:bodyPr>
          <a:lstStyle/>
          <a:p>
            <a:endParaRPr sz="3600"/>
          </a:p>
        </p:txBody>
      </p:sp>
      <p:grpSp>
        <p:nvGrpSpPr>
          <p:cNvPr id="225" name="Google Shape;225;p19"/>
          <p:cNvGrpSpPr/>
          <p:nvPr/>
        </p:nvGrpSpPr>
        <p:grpSpPr>
          <a:xfrm>
            <a:off x="15389934" y="1812454"/>
            <a:ext cx="1437012" cy="846492"/>
            <a:chOff x="7694967" y="906227"/>
            <a:chExt cx="718506" cy="423246"/>
          </a:xfrm>
        </p:grpSpPr>
        <p:sp>
          <p:nvSpPr>
            <p:cNvPr id="226" name="Google Shape;226;p19"/>
            <p:cNvSpPr/>
            <p:nvPr/>
          </p:nvSpPr>
          <p:spPr>
            <a:xfrm>
              <a:off x="7694967" y="906227"/>
              <a:ext cx="718506" cy="339641"/>
            </a:xfrm>
            <a:custGeom>
              <a:avLst/>
              <a:gdLst/>
              <a:ahLst/>
              <a:cxnLst/>
              <a:rect l="l" t="t" r="r" b="b"/>
              <a:pathLst>
                <a:path w="31824" h="15045" extrusionOk="0">
                  <a:moveTo>
                    <a:pt x="7506" y="1"/>
                  </a:moveTo>
                  <a:cubicBezTo>
                    <a:pt x="3336" y="1"/>
                    <a:pt x="1" y="3370"/>
                    <a:pt x="1" y="7506"/>
                  </a:cubicBezTo>
                  <a:cubicBezTo>
                    <a:pt x="1" y="11676"/>
                    <a:pt x="3336" y="15045"/>
                    <a:pt x="7506" y="15045"/>
                  </a:cubicBezTo>
                  <a:lnTo>
                    <a:pt x="24318" y="15045"/>
                  </a:lnTo>
                  <a:cubicBezTo>
                    <a:pt x="28454" y="15045"/>
                    <a:pt x="31823" y="11676"/>
                    <a:pt x="31823" y="7506"/>
                  </a:cubicBezTo>
                  <a:cubicBezTo>
                    <a:pt x="31823" y="3370"/>
                    <a:pt x="28454" y="1"/>
                    <a:pt x="24318" y="1"/>
                  </a:cubicBezTo>
                  <a:close/>
                </a:path>
              </a:pathLst>
            </a:custGeom>
            <a:solidFill>
              <a:schemeClr val="accent6"/>
            </a:solidFill>
            <a:ln>
              <a:noFill/>
            </a:ln>
          </p:spPr>
          <p:txBody>
            <a:bodyPr spcFirstLastPara="1" wrap="square" lIns="182850" tIns="182850" rIns="182850" bIns="182850" anchor="ctr" anchorCtr="0">
              <a:noAutofit/>
            </a:bodyPr>
            <a:lstStyle/>
            <a:p>
              <a:endParaRPr sz="3600"/>
            </a:p>
          </p:txBody>
        </p:sp>
        <p:sp>
          <p:nvSpPr>
            <p:cNvPr id="227" name="Google Shape;227;p19"/>
            <p:cNvSpPr/>
            <p:nvPr/>
          </p:nvSpPr>
          <p:spPr>
            <a:xfrm>
              <a:off x="7852366" y="1199169"/>
              <a:ext cx="145377" cy="130303"/>
            </a:xfrm>
            <a:custGeom>
              <a:avLst/>
              <a:gdLst/>
              <a:ahLst/>
              <a:cxnLst/>
              <a:rect l="l" t="t" r="r" b="b"/>
              <a:pathLst>
                <a:path w="6439" h="5772" extrusionOk="0">
                  <a:moveTo>
                    <a:pt x="0" y="1"/>
                  </a:moveTo>
                  <a:lnTo>
                    <a:pt x="1001" y="5771"/>
                  </a:lnTo>
                  <a:lnTo>
                    <a:pt x="6438" y="401"/>
                  </a:lnTo>
                  <a:lnTo>
                    <a:pt x="0" y="1"/>
                  </a:lnTo>
                  <a:close/>
                </a:path>
              </a:pathLst>
            </a:custGeom>
            <a:solidFill>
              <a:schemeClr val="accent6"/>
            </a:solidFill>
            <a:ln>
              <a:noFill/>
            </a:ln>
          </p:spPr>
          <p:txBody>
            <a:bodyPr spcFirstLastPara="1" wrap="square" lIns="182850" tIns="182850" rIns="182850" bIns="182850" anchor="ctr" anchorCtr="0">
              <a:noAutofit/>
            </a:bodyPr>
            <a:lstStyle/>
            <a:p>
              <a:endParaRPr sz="3600"/>
            </a:p>
          </p:txBody>
        </p:sp>
        <p:sp>
          <p:nvSpPr>
            <p:cNvPr id="228" name="Google Shape;228;p19"/>
            <p:cNvSpPr/>
            <p:nvPr/>
          </p:nvSpPr>
          <p:spPr>
            <a:xfrm>
              <a:off x="7829767" y="1009307"/>
              <a:ext cx="185294" cy="133215"/>
            </a:xfrm>
            <a:custGeom>
              <a:avLst/>
              <a:gdLst/>
              <a:ahLst/>
              <a:cxnLst/>
              <a:rect l="l" t="t" r="r" b="b"/>
              <a:pathLst>
                <a:path w="8207" h="5901" extrusionOk="0">
                  <a:moveTo>
                    <a:pt x="6021" y="0"/>
                  </a:moveTo>
                  <a:cubicBezTo>
                    <a:pt x="5507" y="0"/>
                    <a:pt x="4992" y="200"/>
                    <a:pt x="4604" y="605"/>
                  </a:cubicBezTo>
                  <a:lnTo>
                    <a:pt x="4103" y="1105"/>
                  </a:lnTo>
                  <a:lnTo>
                    <a:pt x="3570" y="605"/>
                  </a:lnTo>
                  <a:cubicBezTo>
                    <a:pt x="3186" y="221"/>
                    <a:pt x="2677" y="30"/>
                    <a:pt x="2169" y="30"/>
                  </a:cubicBezTo>
                  <a:cubicBezTo>
                    <a:pt x="1660" y="30"/>
                    <a:pt x="1151" y="221"/>
                    <a:pt x="768" y="605"/>
                  </a:cubicBezTo>
                  <a:cubicBezTo>
                    <a:pt x="1" y="1406"/>
                    <a:pt x="34" y="2673"/>
                    <a:pt x="801" y="3440"/>
                  </a:cubicBezTo>
                  <a:lnTo>
                    <a:pt x="2736" y="5342"/>
                  </a:lnTo>
                  <a:cubicBezTo>
                    <a:pt x="3036" y="5642"/>
                    <a:pt x="3436" y="5809"/>
                    <a:pt x="3837" y="5875"/>
                  </a:cubicBezTo>
                  <a:cubicBezTo>
                    <a:pt x="3938" y="5892"/>
                    <a:pt x="4040" y="5901"/>
                    <a:pt x="4142" y="5901"/>
                  </a:cubicBezTo>
                  <a:cubicBezTo>
                    <a:pt x="4646" y="5901"/>
                    <a:pt x="5149" y="5697"/>
                    <a:pt x="5538" y="5308"/>
                  </a:cubicBezTo>
                  <a:lnTo>
                    <a:pt x="7439" y="3374"/>
                  </a:lnTo>
                  <a:cubicBezTo>
                    <a:pt x="8206" y="2606"/>
                    <a:pt x="8206" y="1339"/>
                    <a:pt x="7406" y="572"/>
                  </a:cubicBezTo>
                  <a:cubicBezTo>
                    <a:pt x="7026" y="192"/>
                    <a:pt x="6524" y="0"/>
                    <a:pt x="6021" y="0"/>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229" name="Google Shape;229;p19"/>
            <p:cNvSpPr/>
            <p:nvPr/>
          </p:nvSpPr>
          <p:spPr>
            <a:xfrm>
              <a:off x="8082798" y="1037256"/>
              <a:ext cx="174750" cy="23"/>
            </a:xfrm>
            <a:custGeom>
              <a:avLst/>
              <a:gdLst/>
              <a:ahLst/>
              <a:cxnLst/>
              <a:rect l="l" t="t" r="r" b="b"/>
              <a:pathLst>
                <a:path w="7740" h="1" fill="none" extrusionOk="0">
                  <a:moveTo>
                    <a:pt x="1" y="1"/>
                  </a:moveTo>
                  <a:lnTo>
                    <a:pt x="7739" y="1"/>
                  </a:lnTo>
                </a:path>
              </a:pathLst>
            </a:custGeom>
            <a:noFill/>
            <a:ln w="10850" cap="rnd" cmpd="sng">
              <a:solidFill>
                <a:srgbClr val="FFFFFF"/>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30" name="Google Shape;230;p19"/>
            <p:cNvSpPr/>
            <p:nvPr/>
          </p:nvSpPr>
          <p:spPr>
            <a:xfrm>
              <a:off x="8082798" y="1085455"/>
              <a:ext cx="91913" cy="23"/>
            </a:xfrm>
            <a:custGeom>
              <a:avLst/>
              <a:gdLst/>
              <a:ahLst/>
              <a:cxnLst/>
              <a:rect l="l" t="t" r="r" b="b"/>
              <a:pathLst>
                <a:path w="4071" h="1" fill="none" extrusionOk="0">
                  <a:moveTo>
                    <a:pt x="1" y="1"/>
                  </a:moveTo>
                  <a:lnTo>
                    <a:pt x="4070" y="1"/>
                  </a:lnTo>
                </a:path>
              </a:pathLst>
            </a:custGeom>
            <a:noFill/>
            <a:ln w="10850" cap="rnd" cmpd="sng">
              <a:solidFill>
                <a:srgbClr val="FFFFFF"/>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231" name="Google Shape;231;p19"/>
          <p:cNvGrpSpPr/>
          <p:nvPr/>
        </p:nvGrpSpPr>
        <p:grpSpPr>
          <a:xfrm>
            <a:off x="13207568" y="2569870"/>
            <a:ext cx="4099792" cy="6895340"/>
            <a:chOff x="6603784" y="1284935"/>
            <a:chExt cx="2049896" cy="3447670"/>
          </a:xfrm>
        </p:grpSpPr>
        <p:sp>
          <p:nvSpPr>
            <p:cNvPr id="232" name="Google Shape;232;p19"/>
            <p:cNvSpPr/>
            <p:nvPr/>
          </p:nvSpPr>
          <p:spPr>
            <a:xfrm>
              <a:off x="7379423" y="4542026"/>
              <a:ext cx="461687" cy="190578"/>
            </a:xfrm>
            <a:custGeom>
              <a:avLst/>
              <a:gdLst/>
              <a:ahLst/>
              <a:cxnLst/>
              <a:rect l="l" t="t" r="r" b="b"/>
              <a:pathLst>
                <a:path w="20449" h="8442" extrusionOk="0">
                  <a:moveTo>
                    <a:pt x="18914" y="0"/>
                  </a:moveTo>
                  <a:lnTo>
                    <a:pt x="5772" y="3269"/>
                  </a:lnTo>
                  <a:lnTo>
                    <a:pt x="835" y="5971"/>
                  </a:lnTo>
                  <a:cubicBezTo>
                    <a:pt x="301" y="6271"/>
                    <a:pt x="1" y="6939"/>
                    <a:pt x="168" y="7572"/>
                  </a:cubicBezTo>
                  <a:cubicBezTo>
                    <a:pt x="268" y="8039"/>
                    <a:pt x="701" y="8440"/>
                    <a:pt x="1802" y="8440"/>
                  </a:cubicBezTo>
                  <a:cubicBezTo>
                    <a:pt x="1847" y="8441"/>
                    <a:pt x="1894" y="8441"/>
                    <a:pt x="1943" y="8441"/>
                  </a:cubicBezTo>
                  <a:cubicBezTo>
                    <a:pt x="4628" y="8441"/>
                    <a:pt x="15078" y="6705"/>
                    <a:pt x="15078" y="6705"/>
                  </a:cubicBezTo>
                  <a:lnTo>
                    <a:pt x="15078" y="8239"/>
                  </a:lnTo>
                  <a:lnTo>
                    <a:pt x="20115" y="8273"/>
                  </a:lnTo>
                  <a:cubicBezTo>
                    <a:pt x="20115" y="8273"/>
                    <a:pt x="20449" y="934"/>
                    <a:pt x="18914" y="0"/>
                  </a:cubicBezTo>
                  <a:close/>
                </a:path>
              </a:pathLst>
            </a:custGeom>
            <a:solidFill>
              <a:srgbClr val="55ACFF"/>
            </a:solidFill>
            <a:ln>
              <a:noFill/>
            </a:ln>
          </p:spPr>
          <p:txBody>
            <a:bodyPr spcFirstLastPara="1" wrap="square" lIns="182850" tIns="182850" rIns="182850" bIns="182850" anchor="ctr" anchorCtr="0">
              <a:noAutofit/>
            </a:bodyPr>
            <a:lstStyle/>
            <a:p>
              <a:endParaRPr sz="3600"/>
            </a:p>
          </p:txBody>
        </p:sp>
        <p:sp>
          <p:nvSpPr>
            <p:cNvPr id="233" name="Google Shape;233;p19"/>
            <p:cNvSpPr/>
            <p:nvPr/>
          </p:nvSpPr>
          <p:spPr>
            <a:xfrm>
              <a:off x="7509709" y="4478002"/>
              <a:ext cx="296759" cy="168658"/>
            </a:xfrm>
            <a:custGeom>
              <a:avLst/>
              <a:gdLst/>
              <a:ahLst/>
              <a:cxnLst/>
              <a:rect l="l" t="t" r="r" b="b"/>
              <a:pathLst>
                <a:path w="13144" h="7471" extrusionOk="0">
                  <a:moveTo>
                    <a:pt x="12443" y="1"/>
                  </a:moveTo>
                  <a:lnTo>
                    <a:pt x="6639" y="701"/>
                  </a:lnTo>
                  <a:lnTo>
                    <a:pt x="1" y="6105"/>
                  </a:lnTo>
                  <a:cubicBezTo>
                    <a:pt x="1" y="6105"/>
                    <a:pt x="487" y="7470"/>
                    <a:pt x="2313" y="7470"/>
                  </a:cubicBezTo>
                  <a:cubicBezTo>
                    <a:pt x="2926" y="7470"/>
                    <a:pt x="3690" y="7317"/>
                    <a:pt x="4637" y="6906"/>
                  </a:cubicBezTo>
                  <a:cubicBezTo>
                    <a:pt x="8407" y="5305"/>
                    <a:pt x="13143" y="2836"/>
                    <a:pt x="13143" y="2836"/>
                  </a:cubicBezTo>
                  <a:lnTo>
                    <a:pt x="12443" y="1"/>
                  </a:lnTo>
                  <a:close/>
                </a:path>
              </a:pathLst>
            </a:custGeom>
            <a:solidFill>
              <a:srgbClr val="F0BCBC"/>
            </a:solidFill>
            <a:ln>
              <a:noFill/>
            </a:ln>
          </p:spPr>
          <p:txBody>
            <a:bodyPr spcFirstLastPara="1" wrap="square" lIns="182850" tIns="182850" rIns="182850" bIns="182850" anchor="ctr" anchorCtr="0">
              <a:noAutofit/>
            </a:bodyPr>
            <a:lstStyle/>
            <a:p>
              <a:endParaRPr sz="3600"/>
            </a:p>
          </p:txBody>
        </p:sp>
        <p:sp>
          <p:nvSpPr>
            <p:cNvPr id="234" name="Google Shape;234;p19"/>
            <p:cNvSpPr/>
            <p:nvPr/>
          </p:nvSpPr>
          <p:spPr>
            <a:xfrm>
              <a:off x="7658078" y="4022401"/>
              <a:ext cx="148379" cy="519631"/>
            </a:xfrm>
            <a:custGeom>
              <a:avLst/>
              <a:gdLst/>
              <a:ahLst/>
              <a:cxnLst/>
              <a:rect l="l" t="t" r="r" b="b"/>
              <a:pathLst>
                <a:path w="6572" h="23018" extrusionOk="0">
                  <a:moveTo>
                    <a:pt x="0" y="1"/>
                  </a:moveTo>
                  <a:lnTo>
                    <a:pt x="0" y="23017"/>
                  </a:lnTo>
                  <a:lnTo>
                    <a:pt x="5871" y="20182"/>
                  </a:lnTo>
                  <a:lnTo>
                    <a:pt x="6571" y="534"/>
                  </a:lnTo>
                  <a:lnTo>
                    <a:pt x="0" y="1"/>
                  </a:lnTo>
                  <a:close/>
                </a:path>
              </a:pathLst>
            </a:custGeom>
            <a:solidFill>
              <a:srgbClr val="F0BCBC"/>
            </a:solidFill>
            <a:ln>
              <a:noFill/>
            </a:ln>
          </p:spPr>
          <p:txBody>
            <a:bodyPr spcFirstLastPara="1" wrap="square" lIns="182850" tIns="182850" rIns="182850" bIns="182850" anchor="ctr" anchorCtr="0">
              <a:noAutofit/>
            </a:bodyPr>
            <a:lstStyle/>
            <a:p>
              <a:endParaRPr sz="3600"/>
            </a:p>
          </p:txBody>
        </p:sp>
        <p:sp>
          <p:nvSpPr>
            <p:cNvPr id="235" name="Google Shape;235;p19"/>
            <p:cNvSpPr/>
            <p:nvPr/>
          </p:nvSpPr>
          <p:spPr>
            <a:xfrm>
              <a:off x="7527025" y="2564482"/>
              <a:ext cx="363791" cy="1865282"/>
            </a:xfrm>
            <a:custGeom>
              <a:avLst/>
              <a:gdLst/>
              <a:ahLst/>
              <a:cxnLst/>
              <a:rect l="l" t="t" r="r" b="b"/>
              <a:pathLst>
                <a:path w="16113" h="82626" extrusionOk="0">
                  <a:moveTo>
                    <a:pt x="16112" y="0"/>
                  </a:moveTo>
                  <a:lnTo>
                    <a:pt x="1" y="6205"/>
                  </a:lnTo>
                  <a:lnTo>
                    <a:pt x="2736" y="82626"/>
                  </a:lnTo>
                  <a:lnTo>
                    <a:pt x="15479" y="82626"/>
                  </a:lnTo>
                  <a:lnTo>
                    <a:pt x="16112" y="0"/>
                  </a:lnTo>
                  <a:close/>
                </a:path>
              </a:pathLst>
            </a:custGeom>
            <a:solidFill>
              <a:srgbClr val="3A5998"/>
            </a:solidFill>
            <a:ln>
              <a:noFill/>
            </a:ln>
          </p:spPr>
          <p:txBody>
            <a:bodyPr spcFirstLastPara="1" wrap="square" lIns="182850" tIns="182850" rIns="182850" bIns="182850" anchor="ctr" anchorCtr="0">
              <a:noAutofit/>
            </a:bodyPr>
            <a:lstStyle/>
            <a:p>
              <a:endParaRPr sz="3600"/>
            </a:p>
          </p:txBody>
        </p:sp>
        <p:sp>
          <p:nvSpPr>
            <p:cNvPr id="236" name="Google Shape;236;p19"/>
            <p:cNvSpPr/>
            <p:nvPr/>
          </p:nvSpPr>
          <p:spPr>
            <a:xfrm>
              <a:off x="8250740" y="4353745"/>
              <a:ext cx="402941" cy="375806"/>
            </a:xfrm>
            <a:custGeom>
              <a:avLst/>
              <a:gdLst/>
              <a:ahLst/>
              <a:cxnLst/>
              <a:rect l="l" t="t" r="r" b="b"/>
              <a:pathLst>
                <a:path w="17847" h="16647" extrusionOk="0">
                  <a:moveTo>
                    <a:pt x="12456" y="1"/>
                  </a:moveTo>
                  <a:cubicBezTo>
                    <a:pt x="12452" y="1"/>
                    <a:pt x="12447" y="1"/>
                    <a:pt x="12442" y="1"/>
                  </a:cubicBezTo>
                  <a:lnTo>
                    <a:pt x="3036" y="9741"/>
                  </a:lnTo>
                  <a:lnTo>
                    <a:pt x="300" y="14645"/>
                  </a:lnTo>
                  <a:cubicBezTo>
                    <a:pt x="0" y="15178"/>
                    <a:pt x="100" y="15912"/>
                    <a:pt x="567" y="16346"/>
                  </a:cubicBezTo>
                  <a:cubicBezTo>
                    <a:pt x="751" y="16529"/>
                    <a:pt x="976" y="16646"/>
                    <a:pt x="1276" y="16646"/>
                  </a:cubicBezTo>
                  <a:cubicBezTo>
                    <a:pt x="1576" y="16646"/>
                    <a:pt x="1952" y="16529"/>
                    <a:pt x="2435" y="16246"/>
                  </a:cubicBezTo>
                  <a:cubicBezTo>
                    <a:pt x="4537" y="14978"/>
                    <a:pt x="12743" y="7706"/>
                    <a:pt x="12743" y="7706"/>
                  </a:cubicBezTo>
                  <a:lnTo>
                    <a:pt x="13577" y="9041"/>
                  </a:lnTo>
                  <a:lnTo>
                    <a:pt x="17846" y="6372"/>
                  </a:lnTo>
                  <a:cubicBezTo>
                    <a:pt x="17846" y="6372"/>
                    <a:pt x="14262" y="1"/>
                    <a:pt x="12456" y="1"/>
                  </a:cubicBezTo>
                  <a:close/>
                </a:path>
              </a:pathLst>
            </a:custGeom>
            <a:solidFill>
              <a:srgbClr val="55ACFF"/>
            </a:solidFill>
            <a:ln>
              <a:noFill/>
            </a:ln>
          </p:spPr>
          <p:txBody>
            <a:bodyPr spcFirstLastPara="1" wrap="square" lIns="182850" tIns="182850" rIns="182850" bIns="182850" anchor="ctr" anchorCtr="0">
              <a:noAutofit/>
            </a:bodyPr>
            <a:lstStyle/>
            <a:p>
              <a:endParaRPr sz="3600"/>
            </a:p>
          </p:txBody>
        </p:sp>
        <p:sp>
          <p:nvSpPr>
            <p:cNvPr id="237" name="Google Shape;237;p19"/>
            <p:cNvSpPr/>
            <p:nvPr/>
          </p:nvSpPr>
          <p:spPr>
            <a:xfrm>
              <a:off x="8319257" y="4307826"/>
              <a:ext cx="212409" cy="274422"/>
            </a:xfrm>
            <a:custGeom>
              <a:avLst/>
              <a:gdLst/>
              <a:ahLst/>
              <a:cxnLst/>
              <a:rect l="l" t="t" r="r" b="b"/>
              <a:pathLst>
                <a:path w="9408" h="12156" extrusionOk="0">
                  <a:moveTo>
                    <a:pt x="7339" y="0"/>
                  </a:moveTo>
                  <a:lnTo>
                    <a:pt x="2769" y="3669"/>
                  </a:lnTo>
                  <a:lnTo>
                    <a:pt x="1" y="11775"/>
                  </a:lnTo>
                  <a:cubicBezTo>
                    <a:pt x="1" y="11775"/>
                    <a:pt x="484" y="12155"/>
                    <a:pt x="1250" y="12155"/>
                  </a:cubicBezTo>
                  <a:cubicBezTo>
                    <a:pt x="2055" y="12155"/>
                    <a:pt x="3173" y="11735"/>
                    <a:pt x="4370" y="10007"/>
                  </a:cubicBezTo>
                  <a:cubicBezTo>
                    <a:pt x="6705" y="6605"/>
                    <a:pt x="9407" y="2035"/>
                    <a:pt x="9407" y="2035"/>
                  </a:cubicBezTo>
                  <a:lnTo>
                    <a:pt x="7339" y="0"/>
                  </a:lnTo>
                  <a:close/>
                </a:path>
              </a:pathLst>
            </a:custGeom>
            <a:solidFill>
              <a:srgbClr val="F0BCBC"/>
            </a:solidFill>
            <a:ln>
              <a:noFill/>
            </a:ln>
          </p:spPr>
          <p:txBody>
            <a:bodyPr spcFirstLastPara="1" wrap="square" lIns="182850" tIns="182850" rIns="182850" bIns="182850" anchor="ctr" anchorCtr="0">
              <a:noAutofit/>
            </a:bodyPr>
            <a:lstStyle/>
            <a:p>
              <a:endParaRPr sz="3600"/>
            </a:p>
          </p:txBody>
        </p:sp>
        <p:sp>
          <p:nvSpPr>
            <p:cNvPr id="238" name="Google Shape;238;p19"/>
            <p:cNvSpPr/>
            <p:nvPr/>
          </p:nvSpPr>
          <p:spPr>
            <a:xfrm>
              <a:off x="8130252" y="3923745"/>
              <a:ext cx="353970" cy="508321"/>
            </a:xfrm>
            <a:custGeom>
              <a:avLst/>
              <a:gdLst/>
              <a:ahLst/>
              <a:cxnLst/>
              <a:rect l="l" t="t" r="r" b="b"/>
              <a:pathLst>
                <a:path w="15678" h="22517" extrusionOk="0">
                  <a:moveTo>
                    <a:pt x="5871" y="1"/>
                  </a:moveTo>
                  <a:lnTo>
                    <a:pt x="0" y="3036"/>
                  </a:lnTo>
                  <a:lnTo>
                    <a:pt x="12209" y="22517"/>
                  </a:lnTo>
                  <a:lnTo>
                    <a:pt x="15678" y="17013"/>
                  </a:lnTo>
                  <a:lnTo>
                    <a:pt x="5871" y="1"/>
                  </a:lnTo>
                  <a:close/>
                </a:path>
              </a:pathLst>
            </a:custGeom>
            <a:solidFill>
              <a:srgbClr val="F0BCBC"/>
            </a:solidFill>
            <a:ln>
              <a:noFill/>
            </a:ln>
          </p:spPr>
          <p:txBody>
            <a:bodyPr spcFirstLastPara="1" wrap="square" lIns="182850" tIns="182850" rIns="182850" bIns="182850" anchor="ctr" anchorCtr="0">
              <a:noAutofit/>
            </a:bodyPr>
            <a:lstStyle/>
            <a:p>
              <a:endParaRPr sz="3600"/>
            </a:p>
          </p:txBody>
        </p:sp>
        <p:sp>
          <p:nvSpPr>
            <p:cNvPr id="239" name="Google Shape;239;p19"/>
            <p:cNvSpPr/>
            <p:nvPr/>
          </p:nvSpPr>
          <p:spPr>
            <a:xfrm>
              <a:off x="7559421" y="2564482"/>
              <a:ext cx="949700" cy="1805797"/>
            </a:xfrm>
            <a:custGeom>
              <a:avLst/>
              <a:gdLst/>
              <a:ahLst/>
              <a:cxnLst/>
              <a:rect l="l" t="t" r="r" b="b"/>
              <a:pathLst>
                <a:path w="42064" h="79991" extrusionOk="0">
                  <a:moveTo>
                    <a:pt x="14677" y="0"/>
                  </a:moveTo>
                  <a:lnTo>
                    <a:pt x="0" y="4837"/>
                  </a:lnTo>
                  <a:lnTo>
                    <a:pt x="6405" y="42097"/>
                  </a:lnTo>
                  <a:cubicBezTo>
                    <a:pt x="6572" y="43031"/>
                    <a:pt x="6872" y="43932"/>
                    <a:pt x="7339" y="44699"/>
                  </a:cubicBezTo>
                  <a:cubicBezTo>
                    <a:pt x="7506" y="44932"/>
                    <a:pt x="7639" y="45166"/>
                    <a:pt x="7806" y="45366"/>
                  </a:cubicBezTo>
                  <a:lnTo>
                    <a:pt x="31022" y="79991"/>
                  </a:lnTo>
                  <a:lnTo>
                    <a:pt x="42064" y="72919"/>
                  </a:lnTo>
                  <a:lnTo>
                    <a:pt x="21215" y="37927"/>
                  </a:lnTo>
                  <a:lnTo>
                    <a:pt x="20148" y="23384"/>
                  </a:lnTo>
                  <a:cubicBezTo>
                    <a:pt x="19548" y="17646"/>
                    <a:pt x="20949" y="10208"/>
                    <a:pt x="14677" y="0"/>
                  </a:cubicBezTo>
                  <a:close/>
                </a:path>
              </a:pathLst>
            </a:custGeom>
            <a:solidFill>
              <a:srgbClr val="55ACFF"/>
            </a:solidFill>
            <a:ln>
              <a:noFill/>
            </a:ln>
          </p:spPr>
          <p:txBody>
            <a:bodyPr spcFirstLastPara="1" wrap="square" lIns="182850" tIns="182850" rIns="182850" bIns="182850" anchor="ctr" anchorCtr="0">
              <a:noAutofit/>
            </a:bodyPr>
            <a:lstStyle/>
            <a:p>
              <a:endParaRPr sz="3600"/>
            </a:p>
          </p:txBody>
        </p:sp>
        <p:sp>
          <p:nvSpPr>
            <p:cNvPr id="240" name="Google Shape;240;p19"/>
            <p:cNvSpPr/>
            <p:nvPr/>
          </p:nvSpPr>
          <p:spPr>
            <a:xfrm>
              <a:off x="7158789" y="1307601"/>
              <a:ext cx="350222" cy="433214"/>
            </a:xfrm>
            <a:custGeom>
              <a:avLst/>
              <a:gdLst/>
              <a:ahLst/>
              <a:cxnLst/>
              <a:rect l="l" t="t" r="r" b="b"/>
              <a:pathLst>
                <a:path w="15512" h="19190" extrusionOk="0">
                  <a:moveTo>
                    <a:pt x="6785" y="1"/>
                  </a:moveTo>
                  <a:cubicBezTo>
                    <a:pt x="5352" y="1"/>
                    <a:pt x="2015" y="428"/>
                    <a:pt x="1468" y="4337"/>
                  </a:cubicBezTo>
                  <a:cubicBezTo>
                    <a:pt x="968" y="8040"/>
                    <a:pt x="2669" y="9841"/>
                    <a:pt x="1335" y="12844"/>
                  </a:cubicBezTo>
                  <a:cubicBezTo>
                    <a:pt x="0" y="15812"/>
                    <a:pt x="2502" y="18481"/>
                    <a:pt x="2502" y="18481"/>
                  </a:cubicBezTo>
                  <a:cubicBezTo>
                    <a:pt x="2502" y="18481"/>
                    <a:pt x="4026" y="19190"/>
                    <a:pt x="6386" y="19190"/>
                  </a:cubicBezTo>
                  <a:cubicBezTo>
                    <a:pt x="8799" y="19190"/>
                    <a:pt x="12087" y="18448"/>
                    <a:pt x="15511" y="15445"/>
                  </a:cubicBezTo>
                  <a:lnTo>
                    <a:pt x="7439" y="34"/>
                  </a:lnTo>
                  <a:cubicBezTo>
                    <a:pt x="7439" y="34"/>
                    <a:pt x="7187" y="1"/>
                    <a:pt x="6785" y="1"/>
                  </a:cubicBezTo>
                  <a:close/>
                </a:path>
              </a:pathLst>
            </a:custGeom>
            <a:solidFill>
              <a:srgbClr val="CB2027"/>
            </a:solidFill>
            <a:ln>
              <a:noFill/>
            </a:ln>
          </p:spPr>
          <p:txBody>
            <a:bodyPr spcFirstLastPara="1" wrap="square" lIns="182850" tIns="182850" rIns="182850" bIns="182850" anchor="ctr" anchorCtr="0">
              <a:noAutofit/>
            </a:bodyPr>
            <a:lstStyle/>
            <a:p>
              <a:endParaRPr sz="3600"/>
            </a:p>
          </p:txBody>
        </p:sp>
        <p:sp>
          <p:nvSpPr>
            <p:cNvPr id="241" name="Google Shape;241;p19"/>
            <p:cNvSpPr/>
            <p:nvPr/>
          </p:nvSpPr>
          <p:spPr>
            <a:xfrm>
              <a:off x="7372651" y="1574942"/>
              <a:ext cx="199608" cy="276386"/>
            </a:xfrm>
            <a:custGeom>
              <a:avLst/>
              <a:gdLst/>
              <a:ahLst/>
              <a:cxnLst/>
              <a:rect l="l" t="t" r="r" b="b"/>
              <a:pathLst>
                <a:path w="8841" h="12243" extrusionOk="0">
                  <a:moveTo>
                    <a:pt x="3303" y="1"/>
                  </a:moveTo>
                  <a:lnTo>
                    <a:pt x="1" y="4838"/>
                  </a:lnTo>
                  <a:lnTo>
                    <a:pt x="2869" y="12243"/>
                  </a:lnTo>
                  <a:lnTo>
                    <a:pt x="8840" y="10675"/>
                  </a:lnTo>
                  <a:lnTo>
                    <a:pt x="3303" y="1"/>
                  </a:lnTo>
                  <a:close/>
                </a:path>
              </a:pathLst>
            </a:custGeom>
            <a:solidFill>
              <a:srgbClr val="F0BCBC"/>
            </a:solidFill>
            <a:ln>
              <a:noFill/>
            </a:ln>
          </p:spPr>
          <p:txBody>
            <a:bodyPr spcFirstLastPara="1" wrap="square" lIns="182850" tIns="182850" rIns="182850" bIns="182850" anchor="ctr" anchorCtr="0">
              <a:noAutofit/>
            </a:bodyPr>
            <a:lstStyle/>
            <a:p>
              <a:endParaRPr sz="3600"/>
            </a:p>
          </p:txBody>
        </p:sp>
        <p:sp>
          <p:nvSpPr>
            <p:cNvPr id="242" name="Google Shape;242;p19"/>
            <p:cNvSpPr/>
            <p:nvPr/>
          </p:nvSpPr>
          <p:spPr>
            <a:xfrm>
              <a:off x="7380936" y="1641225"/>
              <a:ext cx="50483" cy="122763"/>
            </a:xfrm>
            <a:custGeom>
              <a:avLst/>
              <a:gdLst/>
              <a:ahLst/>
              <a:cxnLst/>
              <a:rect l="l" t="t" r="r" b="b"/>
              <a:pathLst>
                <a:path w="2236" h="5438" extrusionOk="0">
                  <a:moveTo>
                    <a:pt x="2236" y="0"/>
                  </a:moveTo>
                  <a:lnTo>
                    <a:pt x="1" y="2836"/>
                  </a:lnTo>
                  <a:lnTo>
                    <a:pt x="1001" y="5437"/>
                  </a:lnTo>
                  <a:lnTo>
                    <a:pt x="2236" y="0"/>
                  </a:lnTo>
                  <a:close/>
                </a:path>
              </a:pathLst>
            </a:custGeom>
            <a:solidFill>
              <a:srgbClr val="000000"/>
            </a:solidFill>
            <a:ln>
              <a:noFill/>
            </a:ln>
          </p:spPr>
          <p:txBody>
            <a:bodyPr spcFirstLastPara="1" wrap="square" lIns="182850" tIns="182850" rIns="182850" bIns="182850" anchor="ctr" anchorCtr="0">
              <a:noAutofit/>
            </a:bodyPr>
            <a:lstStyle/>
            <a:p>
              <a:endParaRPr sz="3600"/>
            </a:p>
          </p:txBody>
        </p:sp>
        <p:sp>
          <p:nvSpPr>
            <p:cNvPr id="243" name="Google Shape;243;p19"/>
            <p:cNvSpPr/>
            <p:nvPr/>
          </p:nvSpPr>
          <p:spPr>
            <a:xfrm>
              <a:off x="7227307" y="1328077"/>
              <a:ext cx="357492" cy="388425"/>
            </a:xfrm>
            <a:custGeom>
              <a:avLst/>
              <a:gdLst/>
              <a:ahLst/>
              <a:cxnLst/>
              <a:rect l="l" t="t" r="r" b="b"/>
              <a:pathLst>
                <a:path w="15834" h="17206" extrusionOk="0">
                  <a:moveTo>
                    <a:pt x="5665" y="0"/>
                  </a:moveTo>
                  <a:cubicBezTo>
                    <a:pt x="5201" y="0"/>
                    <a:pt x="4725" y="42"/>
                    <a:pt x="4237" y="128"/>
                  </a:cubicBezTo>
                  <a:cubicBezTo>
                    <a:pt x="4070" y="161"/>
                    <a:pt x="3904" y="195"/>
                    <a:pt x="3737" y="228"/>
                  </a:cubicBezTo>
                  <a:cubicBezTo>
                    <a:pt x="3737" y="228"/>
                    <a:pt x="201" y="995"/>
                    <a:pt x="168" y="5499"/>
                  </a:cubicBezTo>
                  <a:cubicBezTo>
                    <a:pt x="168" y="5499"/>
                    <a:pt x="1" y="7200"/>
                    <a:pt x="234" y="11903"/>
                  </a:cubicBezTo>
                  <a:cubicBezTo>
                    <a:pt x="390" y="14992"/>
                    <a:pt x="1772" y="17206"/>
                    <a:pt x="4489" y="17206"/>
                  </a:cubicBezTo>
                  <a:cubicBezTo>
                    <a:pt x="4677" y="17206"/>
                    <a:pt x="4871" y="17195"/>
                    <a:pt x="5071" y="17174"/>
                  </a:cubicBezTo>
                  <a:cubicBezTo>
                    <a:pt x="6572" y="17040"/>
                    <a:pt x="8173" y="16106"/>
                    <a:pt x="9574" y="14905"/>
                  </a:cubicBezTo>
                  <a:lnTo>
                    <a:pt x="11576" y="12904"/>
                  </a:lnTo>
                  <a:cubicBezTo>
                    <a:pt x="15834" y="7683"/>
                    <a:pt x="11984" y="0"/>
                    <a:pt x="5665" y="0"/>
                  </a:cubicBezTo>
                  <a:close/>
                </a:path>
              </a:pathLst>
            </a:custGeom>
            <a:solidFill>
              <a:srgbClr val="F0BCBC"/>
            </a:solidFill>
            <a:ln>
              <a:noFill/>
            </a:ln>
          </p:spPr>
          <p:txBody>
            <a:bodyPr spcFirstLastPara="1" wrap="square" lIns="182850" tIns="182850" rIns="182850" bIns="182850" anchor="ctr" anchorCtr="0">
              <a:noAutofit/>
            </a:bodyPr>
            <a:lstStyle/>
            <a:p>
              <a:endParaRPr sz="3600"/>
            </a:p>
          </p:txBody>
        </p:sp>
        <p:sp>
          <p:nvSpPr>
            <p:cNvPr id="244" name="Google Shape;244;p19"/>
            <p:cNvSpPr/>
            <p:nvPr/>
          </p:nvSpPr>
          <p:spPr>
            <a:xfrm>
              <a:off x="7206221" y="1537286"/>
              <a:ext cx="45223" cy="68560"/>
            </a:xfrm>
            <a:custGeom>
              <a:avLst/>
              <a:gdLst/>
              <a:ahLst/>
              <a:cxnLst/>
              <a:rect l="l" t="t" r="r" b="b"/>
              <a:pathLst>
                <a:path w="2003" h="3037" extrusionOk="0">
                  <a:moveTo>
                    <a:pt x="1402" y="1"/>
                  </a:moveTo>
                  <a:lnTo>
                    <a:pt x="134" y="2203"/>
                  </a:lnTo>
                  <a:cubicBezTo>
                    <a:pt x="1" y="2436"/>
                    <a:pt x="68" y="2803"/>
                    <a:pt x="368" y="2836"/>
                  </a:cubicBezTo>
                  <a:lnTo>
                    <a:pt x="2002" y="3036"/>
                  </a:lnTo>
                  <a:lnTo>
                    <a:pt x="2002" y="3036"/>
                  </a:lnTo>
                  <a:lnTo>
                    <a:pt x="1402" y="1"/>
                  </a:lnTo>
                  <a:close/>
                </a:path>
              </a:pathLst>
            </a:custGeom>
            <a:solidFill>
              <a:srgbClr val="F0BCBC"/>
            </a:solidFill>
            <a:ln>
              <a:noFill/>
            </a:ln>
          </p:spPr>
          <p:txBody>
            <a:bodyPr spcFirstLastPara="1" wrap="square" lIns="182850" tIns="182850" rIns="182850" bIns="182850" anchor="ctr" anchorCtr="0">
              <a:noAutofit/>
            </a:bodyPr>
            <a:lstStyle/>
            <a:p>
              <a:endParaRPr sz="3600"/>
            </a:p>
          </p:txBody>
        </p:sp>
        <p:sp>
          <p:nvSpPr>
            <p:cNvPr id="245" name="Google Shape;245;p19"/>
            <p:cNvSpPr/>
            <p:nvPr/>
          </p:nvSpPr>
          <p:spPr>
            <a:xfrm>
              <a:off x="7298512" y="1285431"/>
              <a:ext cx="318930" cy="366866"/>
            </a:xfrm>
            <a:custGeom>
              <a:avLst/>
              <a:gdLst/>
              <a:ahLst/>
              <a:cxnLst/>
              <a:rect l="l" t="t" r="r" b="b"/>
              <a:pathLst>
                <a:path w="14126" h="16251" extrusionOk="0">
                  <a:moveTo>
                    <a:pt x="5262" y="0"/>
                  </a:moveTo>
                  <a:cubicBezTo>
                    <a:pt x="3307" y="0"/>
                    <a:pt x="1790" y="572"/>
                    <a:pt x="683" y="1283"/>
                  </a:cubicBezTo>
                  <a:cubicBezTo>
                    <a:pt x="0" y="1687"/>
                    <a:pt x="328" y="2668"/>
                    <a:pt x="1049" y="2668"/>
                  </a:cubicBezTo>
                  <a:cubicBezTo>
                    <a:pt x="1103" y="2668"/>
                    <a:pt x="1159" y="2662"/>
                    <a:pt x="1217" y="2651"/>
                  </a:cubicBezTo>
                  <a:cubicBezTo>
                    <a:pt x="1533" y="2597"/>
                    <a:pt x="1828" y="2572"/>
                    <a:pt x="2102" y="2572"/>
                  </a:cubicBezTo>
                  <a:cubicBezTo>
                    <a:pt x="6439" y="2572"/>
                    <a:pt x="5812" y="8884"/>
                    <a:pt x="5686" y="9856"/>
                  </a:cubicBezTo>
                  <a:cubicBezTo>
                    <a:pt x="5686" y="9923"/>
                    <a:pt x="5686" y="10023"/>
                    <a:pt x="5753" y="10056"/>
                  </a:cubicBezTo>
                  <a:cubicBezTo>
                    <a:pt x="6053" y="10456"/>
                    <a:pt x="7087" y="11824"/>
                    <a:pt x="7288" y="12458"/>
                  </a:cubicBezTo>
                  <a:cubicBezTo>
                    <a:pt x="7288" y="12491"/>
                    <a:pt x="7288" y="12491"/>
                    <a:pt x="7288" y="12491"/>
                  </a:cubicBezTo>
                  <a:lnTo>
                    <a:pt x="9156" y="16094"/>
                  </a:lnTo>
                  <a:cubicBezTo>
                    <a:pt x="9197" y="16198"/>
                    <a:pt x="9304" y="16250"/>
                    <a:pt x="9419" y="16250"/>
                  </a:cubicBezTo>
                  <a:cubicBezTo>
                    <a:pt x="9488" y="16250"/>
                    <a:pt x="9560" y="16231"/>
                    <a:pt x="9623" y="16194"/>
                  </a:cubicBezTo>
                  <a:cubicBezTo>
                    <a:pt x="12491" y="13659"/>
                    <a:pt x="14126" y="11157"/>
                    <a:pt x="14126" y="6253"/>
                  </a:cubicBezTo>
                  <a:cubicBezTo>
                    <a:pt x="14126" y="3952"/>
                    <a:pt x="11691" y="1617"/>
                    <a:pt x="9923" y="950"/>
                  </a:cubicBezTo>
                  <a:cubicBezTo>
                    <a:pt x="8156" y="270"/>
                    <a:pt x="6606" y="0"/>
                    <a:pt x="5262" y="0"/>
                  </a:cubicBezTo>
                  <a:close/>
                </a:path>
              </a:pathLst>
            </a:custGeom>
            <a:solidFill>
              <a:srgbClr val="CB2027"/>
            </a:solidFill>
            <a:ln>
              <a:noFill/>
            </a:ln>
          </p:spPr>
          <p:txBody>
            <a:bodyPr spcFirstLastPara="1" wrap="square" lIns="182850" tIns="182850" rIns="182850" bIns="182850" anchor="ctr" anchorCtr="0">
              <a:noAutofit/>
            </a:bodyPr>
            <a:lstStyle/>
            <a:p>
              <a:endParaRPr sz="3600"/>
            </a:p>
          </p:txBody>
        </p:sp>
        <p:sp>
          <p:nvSpPr>
            <p:cNvPr id="246" name="Google Shape;246;p19"/>
            <p:cNvSpPr/>
            <p:nvPr/>
          </p:nvSpPr>
          <p:spPr>
            <a:xfrm>
              <a:off x="7196446" y="1305388"/>
              <a:ext cx="282445" cy="235683"/>
            </a:xfrm>
            <a:custGeom>
              <a:avLst/>
              <a:gdLst/>
              <a:ahLst/>
              <a:cxnLst/>
              <a:rect l="l" t="t" r="r" b="b"/>
              <a:pathLst>
                <a:path w="12510" h="10440" extrusionOk="0">
                  <a:moveTo>
                    <a:pt x="6835" y="0"/>
                  </a:moveTo>
                  <a:cubicBezTo>
                    <a:pt x="6774" y="0"/>
                    <a:pt x="6719" y="11"/>
                    <a:pt x="6672" y="32"/>
                  </a:cubicBezTo>
                  <a:cubicBezTo>
                    <a:pt x="0" y="3135"/>
                    <a:pt x="9740" y="10440"/>
                    <a:pt x="9740" y="10440"/>
                  </a:cubicBezTo>
                  <a:lnTo>
                    <a:pt x="12509" y="5036"/>
                  </a:lnTo>
                  <a:cubicBezTo>
                    <a:pt x="12509" y="5036"/>
                    <a:pt x="8175" y="0"/>
                    <a:pt x="6835" y="0"/>
                  </a:cubicBezTo>
                  <a:close/>
                </a:path>
              </a:pathLst>
            </a:custGeom>
            <a:solidFill>
              <a:srgbClr val="CB2027"/>
            </a:solidFill>
            <a:ln>
              <a:noFill/>
            </a:ln>
          </p:spPr>
          <p:txBody>
            <a:bodyPr spcFirstLastPara="1" wrap="square" lIns="182850" tIns="182850" rIns="182850" bIns="182850" anchor="ctr" anchorCtr="0">
              <a:noAutofit/>
            </a:bodyPr>
            <a:lstStyle/>
            <a:p>
              <a:endParaRPr sz="3600"/>
            </a:p>
          </p:txBody>
        </p:sp>
        <p:sp>
          <p:nvSpPr>
            <p:cNvPr id="247" name="Google Shape;247;p19"/>
            <p:cNvSpPr/>
            <p:nvPr/>
          </p:nvSpPr>
          <p:spPr>
            <a:xfrm>
              <a:off x="7246903" y="1426191"/>
              <a:ext cx="79834" cy="45601"/>
            </a:xfrm>
            <a:custGeom>
              <a:avLst/>
              <a:gdLst/>
              <a:ahLst/>
              <a:cxnLst/>
              <a:rect l="l" t="t" r="r" b="b"/>
              <a:pathLst>
                <a:path w="3536" h="2020" extrusionOk="0">
                  <a:moveTo>
                    <a:pt x="772" y="1"/>
                  </a:moveTo>
                  <a:cubicBezTo>
                    <a:pt x="0" y="1"/>
                    <a:pt x="0" y="819"/>
                    <a:pt x="0" y="819"/>
                  </a:cubicBezTo>
                  <a:lnTo>
                    <a:pt x="3536" y="2020"/>
                  </a:lnTo>
                  <a:cubicBezTo>
                    <a:pt x="3536" y="2020"/>
                    <a:pt x="2902" y="886"/>
                    <a:pt x="1668" y="252"/>
                  </a:cubicBezTo>
                  <a:cubicBezTo>
                    <a:pt x="1290" y="71"/>
                    <a:pt x="998" y="1"/>
                    <a:pt x="772" y="1"/>
                  </a:cubicBezTo>
                  <a:close/>
                </a:path>
              </a:pathLst>
            </a:custGeom>
            <a:solidFill>
              <a:srgbClr val="000000"/>
            </a:solidFill>
            <a:ln>
              <a:noFill/>
            </a:ln>
          </p:spPr>
          <p:txBody>
            <a:bodyPr spcFirstLastPara="1" wrap="square" lIns="182850" tIns="182850" rIns="182850" bIns="182850" anchor="ctr" anchorCtr="0">
              <a:noAutofit/>
            </a:bodyPr>
            <a:lstStyle/>
            <a:p>
              <a:endParaRPr sz="3600"/>
            </a:p>
          </p:txBody>
        </p:sp>
        <p:sp>
          <p:nvSpPr>
            <p:cNvPr id="248" name="Google Shape;248;p19"/>
            <p:cNvSpPr/>
            <p:nvPr/>
          </p:nvSpPr>
          <p:spPr>
            <a:xfrm>
              <a:off x="7237850" y="1498885"/>
              <a:ext cx="54186" cy="58018"/>
            </a:xfrm>
            <a:custGeom>
              <a:avLst/>
              <a:gdLst/>
              <a:ahLst/>
              <a:cxnLst/>
              <a:rect l="l" t="t" r="r" b="b"/>
              <a:pathLst>
                <a:path w="2400" h="2570" extrusionOk="0">
                  <a:moveTo>
                    <a:pt x="1135" y="1"/>
                  </a:moveTo>
                  <a:cubicBezTo>
                    <a:pt x="1" y="1102"/>
                    <a:pt x="1135" y="2569"/>
                    <a:pt x="1135" y="2569"/>
                  </a:cubicBezTo>
                  <a:cubicBezTo>
                    <a:pt x="1135" y="2569"/>
                    <a:pt x="1148" y="2570"/>
                    <a:pt x="1172" y="2570"/>
                  </a:cubicBezTo>
                  <a:cubicBezTo>
                    <a:pt x="1381" y="2570"/>
                    <a:pt x="2399" y="2516"/>
                    <a:pt x="2369" y="1468"/>
                  </a:cubicBezTo>
                  <a:cubicBezTo>
                    <a:pt x="2336" y="268"/>
                    <a:pt x="1135" y="1"/>
                    <a:pt x="1135" y="1"/>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sp>
          <p:nvSpPr>
            <p:cNvPr id="249" name="Google Shape;249;p19"/>
            <p:cNvSpPr/>
            <p:nvPr/>
          </p:nvSpPr>
          <p:spPr>
            <a:xfrm>
              <a:off x="7247648" y="1492112"/>
              <a:ext cx="42197" cy="64790"/>
            </a:xfrm>
            <a:custGeom>
              <a:avLst/>
              <a:gdLst/>
              <a:ahLst/>
              <a:cxnLst/>
              <a:rect l="l" t="t" r="r" b="b"/>
              <a:pathLst>
                <a:path w="1869" h="2870" extrusionOk="0">
                  <a:moveTo>
                    <a:pt x="934" y="1"/>
                  </a:moveTo>
                  <a:lnTo>
                    <a:pt x="0" y="901"/>
                  </a:lnTo>
                  <a:lnTo>
                    <a:pt x="34" y="2803"/>
                  </a:lnTo>
                  <a:lnTo>
                    <a:pt x="668" y="2869"/>
                  </a:lnTo>
                  <a:cubicBezTo>
                    <a:pt x="1868" y="1702"/>
                    <a:pt x="935" y="1"/>
                    <a:pt x="934" y="1"/>
                  </a:cubicBezTo>
                  <a:close/>
                </a:path>
              </a:pathLst>
            </a:custGeom>
            <a:solidFill>
              <a:srgbClr val="000000"/>
            </a:solidFill>
            <a:ln>
              <a:noFill/>
            </a:ln>
          </p:spPr>
          <p:txBody>
            <a:bodyPr spcFirstLastPara="1" wrap="square" lIns="182850" tIns="182850" rIns="182850" bIns="182850" anchor="ctr" anchorCtr="0">
              <a:noAutofit/>
            </a:bodyPr>
            <a:lstStyle/>
            <a:p>
              <a:endParaRPr sz="3600"/>
            </a:p>
          </p:txBody>
        </p:sp>
        <p:sp>
          <p:nvSpPr>
            <p:cNvPr id="250" name="Google Shape;250;p19"/>
            <p:cNvSpPr/>
            <p:nvPr/>
          </p:nvSpPr>
          <p:spPr>
            <a:xfrm>
              <a:off x="7251418" y="1492112"/>
              <a:ext cx="42197" cy="33908"/>
            </a:xfrm>
            <a:custGeom>
              <a:avLst/>
              <a:gdLst/>
              <a:ahLst/>
              <a:cxnLst/>
              <a:rect l="l" t="t" r="r" b="b"/>
              <a:pathLst>
                <a:path w="1869" h="1502" extrusionOk="0">
                  <a:moveTo>
                    <a:pt x="267" y="1"/>
                  </a:moveTo>
                  <a:cubicBezTo>
                    <a:pt x="234" y="1"/>
                    <a:pt x="234" y="1"/>
                    <a:pt x="234" y="34"/>
                  </a:cubicBezTo>
                  <a:cubicBezTo>
                    <a:pt x="100" y="34"/>
                    <a:pt x="0" y="134"/>
                    <a:pt x="34" y="267"/>
                  </a:cubicBezTo>
                  <a:cubicBezTo>
                    <a:pt x="34" y="367"/>
                    <a:pt x="134" y="468"/>
                    <a:pt x="267" y="468"/>
                  </a:cubicBezTo>
                  <a:cubicBezTo>
                    <a:pt x="306" y="458"/>
                    <a:pt x="348" y="454"/>
                    <a:pt x="392" y="454"/>
                  </a:cubicBezTo>
                  <a:cubicBezTo>
                    <a:pt x="498" y="454"/>
                    <a:pt x="616" y="477"/>
                    <a:pt x="734" y="501"/>
                  </a:cubicBezTo>
                  <a:cubicBezTo>
                    <a:pt x="868" y="534"/>
                    <a:pt x="1001" y="601"/>
                    <a:pt x="1134" y="668"/>
                  </a:cubicBezTo>
                  <a:cubicBezTo>
                    <a:pt x="1268" y="768"/>
                    <a:pt x="1401" y="868"/>
                    <a:pt x="1501" y="1001"/>
                  </a:cubicBezTo>
                  <a:cubicBezTo>
                    <a:pt x="1601" y="1135"/>
                    <a:pt x="1668" y="1301"/>
                    <a:pt x="1735" y="1468"/>
                  </a:cubicBezTo>
                  <a:cubicBezTo>
                    <a:pt x="1735" y="1502"/>
                    <a:pt x="1768" y="1502"/>
                    <a:pt x="1802" y="1502"/>
                  </a:cubicBezTo>
                  <a:cubicBezTo>
                    <a:pt x="1835" y="1502"/>
                    <a:pt x="1868" y="1468"/>
                    <a:pt x="1868" y="1402"/>
                  </a:cubicBezTo>
                  <a:cubicBezTo>
                    <a:pt x="1802" y="1235"/>
                    <a:pt x="1768" y="1068"/>
                    <a:pt x="1668" y="901"/>
                  </a:cubicBezTo>
                  <a:cubicBezTo>
                    <a:pt x="1601" y="734"/>
                    <a:pt x="1468" y="568"/>
                    <a:pt x="1335" y="468"/>
                  </a:cubicBezTo>
                  <a:cubicBezTo>
                    <a:pt x="1168" y="334"/>
                    <a:pt x="1001" y="234"/>
                    <a:pt x="834" y="134"/>
                  </a:cubicBezTo>
                  <a:cubicBezTo>
                    <a:pt x="667" y="67"/>
                    <a:pt x="467" y="34"/>
                    <a:pt x="267" y="1"/>
                  </a:cubicBezTo>
                  <a:close/>
                </a:path>
              </a:pathLst>
            </a:custGeom>
            <a:solidFill>
              <a:srgbClr val="000000"/>
            </a:solidFill>
            <a:ln>
              <a:noFill/>
            </a:ln>
          </p:spPr>
          <p:txBody>
            <a:bodyPr spcFirstLastPara="1" wrap="square" lIns="182850" tIns="182850" rIns="182850" bIns="182850" anchor="ctr" anchorCtr="0">
              <a:noAutofit/>
            </a:bodyPr>
            <a:lstStyle/>
            <a:p>
              <a:endParaRPr sz="3600"/>
            </a:p>
          </p:txBody>
        </p:sp>
        <p:sp>
          <p:nvSpPr>
            <p:cNvPr id="251" name="Google Shape;251;p19"/>
            <p:cNvSpPr/>
            <p:nvPr/>
          </p:nvSpPr>
          <p:spPr>
            <a:xfrm>
              <a:off x="7224305" y="1619868"/>
              <a:ext cx="51973" cy="32237"/>
            </a:xfrm>
            <a:custGeom>
              <a:avLst/>
              <a:gdLst/>
              <a:ahLst/>
              <a:cxnLst/>
              <a:rect l="l" t="t" r="r" b="b"/>
              <a:pathLst>
                <a:path w="2302" h="1428" extrusionOk="0">
                  <a:moveTo>
                    <a:pt x="726" y="0"/>
                  </a:moveTo>
                  <a:cubicBezTo>
                    <a:pt x="686" y="0"/>
                    <a:pt x="645" y="4"/>
                    <a:pt x="601" y="12"/>
                  </a:cubicBezTo>
                  <a:cubicBezTo>
                    <a:pt x="167" y="79"/>
                    <a:pt x="134" y="579"/>
                    <a:pt x="534" y="713"/>
                  </a:cubicBezTo>
                  <a:cubicBezTo>
                    <a:pt x="534" y="713"/>
                    <a:pt x="0" y="1246"/>
                    <a:pt x="801" y="1413"/>
                  </a:cubicBezTo>
                  <a:cubicBezTo>
                    <a:pt x="847" y="1423"/>
                    <a:pt x="893" y="1428"/>
                    <a:pt x="939" y="1428"/>
                  </a:cubicBezTo>
                  <a:cubicBezTo>
                    <a:pt x="1654" y="1428"/>
                    <a:pt x="2302" y="279"/>
                    <a:pt x="2302" y="279"/>
                  </a:cubicBezTo>
                  <a:lnTo>
                    <a:pt x="2302" y="279"/>
                  </a:lnTo>
                  <a:cubicBezTo>
                    <a:pt x="2155" y="310"/>
                    <a:pt x="2026" y="322"/>
                    <a:pt x="1910" y="322"/>
                  </a:cubicBezTo>
                  <a:cubicBezTo>
                    <a:pt x="1329" y="322"/>
                    <a:pt x="1099" y="0"/>
                    <a:pt x="726" y="0"/>
                  </a:cubicBezTo>
                  <a:close/>
                </a:path>
              </a:pathLst>
            </a:custGeom>
            <a:solidFill>
              <a:srgbClr val="000000"/>
            </a:solidFill>
            <a:ln>
              <a:noFill/>
            </a:ln>
          </p:spPr>
          <p:txBody>
            <a:bodyPr spcFirstLastPara="1" wrap="square" lIns="182850" tIns="182850" rIns="182850" bIns="182850" anchor="ctr" anchorCtr="0">
              <a:noAutofit/>
            </a:bodyPr>
            <a:lstStyle/>
            <a:p>
              <a:endParaRPr sz="3600"/>
            </a:p>
          </p:txBody>
        </p:sp>
        <p:sp>
          <p:nvSpPr>
            <p:cNvPr id="252" name="Google Shape;252;p19"/>
            <p:cNvSpPr/>
            <p:nvPr/>
          </p:nvSpPr>
          <p:spPr>
            <a:xfrm>
              <a:off x="7422363" y="1284935"/>
              <a:ext cx="293733" cy="439535"/>
            </a:xfrm>
            <a:custGeom>
              <a:avLst/>
              <a:gdLst/>
              <a:ahLst/>
              <a:cxnLst/>
              <a:rect l="l" t="t" r="r" b="b"/>
              <a:pathLst>
                <a:path w="13010" h="19470" extrusionOk="0">
                  <a:moveTo>
                    <a:pt x="391" y="0"/>
                  </a:moveTo>
                  <a:cubicBezTo>
                    <a:pt x="263" y="0"/>
                    <a:pt x="133" y="2"/>
                    <a:pt x="0" y="4"/>
                  </a:cubicBezTo>
                  <a:cubicBezTo>
                    <a:pt x="0" y="4"/>
                    <a:pt x="234" y="9544"/>
                    <a:pt x="701" y="12880"/>
                  </a:cubicBezTo>
                  <a:cubicBezTo>
                    <a:pt x="1134" y="15849"/>
                    <a:pt x="768" y="19118"/>
                    <a:pt x="768" y="19118"/>
                  </a:cubicBezTo>
                  <a:cubicBezTo>
                    <a:pt x="768" y="19118"/>
                    <a:pt x="1866" y="19470"/>
                    <a:pt x="3449" y="19470"/>
                  </a:cubicBezTo>
                  <a:cubicBezTo>
                    <a:pt x="6254" y="19470"/>
                    <a:pt x="10579" y="18366"/>
                    <a:pt x="13010" y="12246"/>
                  </a:cubicBezTo>
                  <a:cubicBezTo>
                    <a:pt x="13010" y="12246"/>
                    <a:pt x="10575" y="11312"/>
                    <a:pt x="9841" y="9211"/>
                  </a:cubicBezTo>
                  <a:cubicBezTo>
                    <a:pt x="9084" y="7138"/>
                    <a:pt x="9788" y="0"/>
                    <a:pt x="391" y="0"/>
                  </a:cubicBezTo>
                  <a:close/>
                </a:path>
              </a:pathLst>
            </a:custGeom>
            <a:solidFill>
              <a:srgbClr val="CB2027"/>
            </a:solidFill>
            <a:ln>
              <a:noFill/>
            </a:ln>
          </p:spPr>
          <p:txBody>
            <a:bodyPr spcFirstLastPara="1" wrap="square" lIns="182850" tIns="182850" rIns="182850" bIns="182850" anchor="ctr" anchorCtr="0">
              <a:noAutofit/>
            </a:bodyPr>
            <a:lstStyle/>
            <a:p>
              <a:endParaRPr sz="3600"/>
            </a:p>
          </p:txBody>
        </p:sp>
        <p:sp>
          <p:nvSpPr>
            <p:cNvPr id="253" name="Google Shape;253;p19"/>
            <p:cNvSpPr/>
            <p:nvPr/>
          </p:nvSpPr>
          <p:spPr>
            <a:xfrm>
              <a:off x="7405792" y="1494821"/>
              <a:ext cx="109230" cy="102423"/>
            </a:xfrm>
            <a:custGeom>
              <a:avLst/>
              <a:gdLst/>
              <a:ahLst/>
              <a:cxnLst/>
              <a:rect l="l" t="t" r="r" b="b"/>
              <a:pathLst>
                <a:path w="4838" h="4537" extrusionOk="0">
                  <a:moveTo>
                    <a:pt x="2386" y="0"/>
                  </a:moveTo>
                  <a:cubicBezTo>
                    <a:pt x="2303" y="0"/>
                    <a:pt x="2219" y="5"/>
                    <a:pt x="2135" y="14"/>
                  </a:cubicBezTo>
                  <a:cubicBezTo>
                    <a:pt x="901" y="181"/>
                    <a:pt x="0" y="1315"/>
                    <a:pt x="167" y="2549"/>
                  </a:cubicBezTo>
                  <a:cubicBezTo>
                    <a:pt x="321" y="3684"/>
                    <a:pt x="1292" y="4537"/>
                    <a:pt x="2407" y="4537"/>
                  </a:cubicBezTo>
                  <a:cubicBezTo>
                    <a:pt x="2505" y="4537"/>
                    <a:pt x="2603" y="4531"/>
                    <a:pt x="2702" y="4517"/>
                  </a:cubicBezTo>
                  <a:cubicBezTo>
                    <a:pt x="3937" y="4384"/>
                    <a:pt x="4837" y="3250"/>
                    <a:pt x="4670" y="1982"/>
                  </a:cubicBezTo>
                  <a:cubicBezTo>
                    <a:pt x="4515" y="832"/>
                    <a:pt x="3520" y="0"/>
                    <a:pt x="2386" y="0"/>
                  </a:cubicBezTo>
                  <a:close/>
                </a:path>
              </a:pathLst>
            </a:custGeom>
            <a:solidFill>
              <a:srgbClr val="F0BCBC"/>
            </a:solidFill>
            <a:ln>
              <a:noFill/>
            </a:ln>
          </p:spPr>
          <p:txBody>
            <a:bodyPr spcFirstLastPara="1" wrap="square" lIns="182850" tIns="182850" rIns="182850" bIns="182850" anchor="ctr" anchorCtr="0">
              <a:noAutofit/>
            </a:bodyPr>
            <a:lstStyle/>
            <a:p>
              <a:endParaRPr sz="3600"/>
            </a:p>
          </p:txBody>
        </p:sp>
        <p:sp>
          <p:nvSpPr>
            <p:cNvPr id="254" name="Google Shape;254;p19"/>
            <p:cNvSpPr/>
            <p:nvPr/>
          </p:nvSpPr>
          <p:spPr>
            <a:xfrm>
              <a:off x="7438166" y="1528256"/>
              <a:ext cx="33911" cy="39190"/>
            </a:xfrm>
            <a:custGeom>
              <a:avLst/>
              <a:gdLst/>
              <a:ahLst/>
              <a:cxnLst/>
              <a:rect l="l" t="t" r="r" b="b"/>
              <a:pathLst>
                <a:path w="1502" h="1736" fill="none" extrusionOk="0">
                  <a:moveTo>
                    <a:pt x="1" y="1735"/>
                  </a:moveTo>
                  <a:cubicBezTo>
                    <a:pt x="1" y="1735"/>
                    <a:pt x="101" y="34"/>
                    <a:pt x="1502" y="1"/>
                  </a:cubicBezTo>
                </a:path>
              </a:pathLst>
            </a:custGeom>
            <a:noFill/>
            <a:ln w="5000" cap="rnd" cmpd="sng">
              <a:solidFill>
                <a:srgbClr val="000000"/>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55" name="Google Shape;255;p19"/>
            <p:cNvSpPr/>
            <p:nvPr/>
          </p:nvSpPr>
          <p:spPr>
            <a:xfrm>
              <a:off x="7609110" y="1943943"/>
              <a:ext cx="523459" cy="437165"/>
            </a:xfrm>
            <a:custGeom>
              <a:avLst/>
              <a:gdLst/>
              <a:ahLst/>
              <a:cxnLst/>
              <a:rect l="l" t="t" r="r" b="b"/>
              <a:pathLst>
                <a:path w="23185" h="19365" extrusionOk="0">
                  <a:moveTo>
                    <a:pt x="7073" y="1"/>
                  </a:moveTo>
                  <a:lnTo>
                    <a:pt x="1" y="6305"/>
                  </a:lnTo>
                  <a:lnTo>
                    <a:pt x="15145" y="18314"/>
                  </a:lnTo>
                  <a:cubicBezTo>
                    <a:pt x="15988" y="19019"/>
                    <a:pt x="17020" y="19365"/>
                    <a:pt x="18052" y="19365"/>
                  </a:cubicBezTo>
                  <a:cubicBezTo>
                    <a:pt x="19267" y="19365"/>
                    <a:pt x="20481" y="18885"/>
                    <a:pt x="21383" y="17947"/>
                  </a:cubicBezTo>
                  <a:cubicBezTo>
                    <a:pt x="23184" y="16046"/>
                    <a:pt x="23051" y="13010"/>
                    <a:pt x="21049" y="11309"/>
                  </a:cubicBezTo>
                  <a:lnTo>
                    <a:pt x="7073" y="1"/>
                  </a:lnTo>
                  <a:close/>
                </a:path>
              </a:pathLst>
            </a:custGeom>
            <a:solidFill>
              <a:srgbClr val="F0BCBC"/>
            </a:solidFill>
            <a:ln>
              <a:noFill/>
            </a:ln>
          </p:spPr>
          <p:txBody>
            <a:bodyPr spcFirstLastPara="1" wrap="square" lIns="182850" tIns="182850" rIns="182850" bIns="182850" anchor="ctr" anchorCtr="0">
              <a:noAutofit/>
            </a:bodyPr>
            <a:lstStyle/>
            <a:p>
              <a:endParaRPr sz="3600"/>
            </a:p>
          </p:txBody>
        </p:sp>
        <p:sp>
          <p:nvSpPr>
            <p:cNvPr id="256" name="Google Shape;256;p19"/>
            <p:cNvSpPr/>
            <p:nvPr/>
          </p:nvSpPr>
          <p:spPr>
            <a:xfrm>
              <a:off x="7450221" y="1820386"/>
              <a:ext cx="507633" cy="436081"/>
            </a:xfrm>
            <a:custGeom>
              <a:avLst/>
              <a:gdLst/>
              <a:ahLst/>
              <a:cxnLst/>
              <a:rect l="l" t="t" r="r" b="b"/>
              <a:pathLst>
                <a:path w="22484" h="19317" extrusionOk="0">
                  <a:moveTo>
                    <a:pt x="7149" y="1"/>
                  </a:moveTo>
                  <a:cubicBezTo>
                    <a:pt x="5409" y="1"/>
                    <a:pt x="3692" y="721"/>
                    <a:pt x="2469" y="2105"/>
                  </a:cubicBezTo>
                  <a:cubicBezTo>
                    <a:pt x="1" y="4873"/>
                    <a:pt x="434" y="9143"/>
                    <a:pt x="3403" y="11378"/>
                  </a:cubicBezTo>
                  <a:lnTo>
                    <a:pt x="14044" y="19317"/>
                  </a:lnTo>
                  <a:cubicBezTo>
                    <a:pt x="21916" y="14147"/>
                    <a:pt x="22483" y="9644"/>
                    <a:pt x="22483" y="9644"/>
                  </a:cubicBezTo>
                  <a:lnTo>
                    <a:pt x="10508" y="971"/>
                  </a:lnTo>
                  <a:cubicBezTo>
                    <a:pt x="9470" y="318"/>
                    <a:pt x="8304" y="1"/>
                    <a:pt x="7149" y="1"/>
                  </a:cubicBezTo>
                  <a:close/>
                </a:path>
              </a:pathLst>
            </a:custGeom>
            <a:solidFill>
              <a:srgbClr val="833AB4"/>
            </a:solidFill>
            <a:ln>
              <a:noFill/>
            </a:ln>
          </p:spPr>
          <p:txBody>
            <a:bodyPr spcFirstLastPara="1" wrap="square" lIns="182850" tIns="182850" rIns="182850" bIns="182850" anchor="ctr" anchorCtr="0">
              <a:noAutofit/>
            </a:bodyPr>
            <a:lstStyle/>
            <a:p>
              <a:endParaRPr sz="3600"/>
            </a:p>
          </p:txBody>
        </p:sp>
        <p:sp>
          <p:nvSpPr>
            <p:cNvPr id="257" name="Google Shape;257;p19"/>
            <p:cNvSpPr/>
            <p:nvPr/>
          </p:nvSpPr>
          <p:spPr>
            <a:xfrm>
              <a:off x="7911853" y="2184826"/>
              <a:ext cx="430056" cy="577717"/>
            </a:xfrm>
            <a:custGeom>
              <a:avLst/>
              <a:gdLst/>
              <a:ahLst/>
              <a:cxnLst/>
              <a:rect l="l" t="t" r="r" b="b"/>
              <a:pathLst>
                <a:path w="19048" h="25591" extrusionOk="0">
                  <a:moveTo>
                    <a:pt x="5021" y="1"/>
                  </a:moveTo>
                  <a:cubicBezTo>
                    <a:pt x="3828" y="1"/>
                    <a:pt x="2631" y="464"/>
                    <a:pt x="1735" y="1406"/>
                  </a:cubicBezTo>
                  <a:cubicBezTo>
                    <a:pt x="0" y="3207"/>
                    <a:pt x="34" y="6043"/>
                    <a:pt x="1802" y="7811"/>
                  </a:cubicBezTo>
                  <a:lnTo>
                    <a:pt x="15645" y="25590"/>
                  </a:lnTo>
                  <a:lnTo>
                    <a:pt x="19047" y="21587"/>
                  </a:lnTo>
                  <a:lnTo>
                    <a:pt x="8673" y="1840"/>
                  </a:lnTo>
                  <a:cubicBezTo>
                    <a:pt x="7778" y="622"/>
                    <a:pt x="6402" y="1"/>
                    <a:pt x="5021" y="1"/>
                  </a:cubicBezTo>
                  <a:close/>
                </a:path>
              </a:pathLst>
            </a:custGeom>
            <a:solidFill>
              <a:srgbClr val="F0BCBC"/>
            </a:solidFill>
            <a:ln>
              <a:noFill/>
            </a:ln>
          </p:spPr>
          <p:txBody>
            <a:bodyPr spcFirstLastPara="1" wrap="square" lIns="182850" tIns="182850" rIns="182850" bIns="182850" anchor="ctr" anchorCtr="0">
              <a:noAutofit/>
            </a:bodyPr>
            <a:lstStyle/>
            <a:p>
              <a:endParaRPr sz="3600"/>
            </a:p>
          </p:txBody>
        </p:sp>
        <p:sp>
          <p:nvSpPr>
            <p:cNvPr id="258" name="Google Shape;258;p19"/>
            <p:cNvSpPr/>
            <p:nvPr/>
          </p:nvSpPr>
          <p:spPr>
            <a:xfrm>
              <a:off x="8239429" y="2647313"/>
              <a:ext cx="264383" cy="331740"/>
            </a:xfrm>
            <a:custGeom>
              <a:avLst/>
              <a:gdLst/>
              <a:ahLst/>
              <a:cxnLst/>
              <a:rect l="l" t="t" r="r" b="b"/>
              <a:pathLst>
                <a:path w="11710" h="14695" extrusionOk="0">
                  <a:moveTo>
                    <a:pt x="3103" y="0"/>
                  </a:moveTo>
                  <a:lnTo>
                    <a:pt x="1469" y="1869"/>
                  </a:lnTo>
                  <a:cubicBezTo>
                    <a:pt x="868" y="2569"/>
                    <a:pt x="468" y="3436"/>
                    <a:pt x="334" y="4337"/>
                  </a:cubicBezTo>
                  <a:lnTo>
                    <a:pt x="168" y="5238"/>
                  </a:lnTo>
                  <a:cubicBezTo>
                    <a:pt x="1" y="6438"/>
                    <a:pt x="68" y="7673"/>
                    <a:pt x="468" y="8807"/>
                  </a:cubicBezTo>
                  <a:lnTo>
                    <a:pt x="1102" y="10842"/>
                  </a:lnTo>
                  <a:cubicBezTo>
                    <a:pt x="1221" y="11201"/>
                    <a:pt x="1531" y="11406"/>
                    <a:pt x="1869" y="11406"/>
                  </a:cubicBezTo>
                  <a:cubicBezTo>
                    <a:pt x="2001" y="11406"/>
                    <a:pt x="2138" y="11374"/>
                    <a:pt x="2269" y="11309"/>
                  </a:cubicBezTo>
                  <a:cubicBezTo>
                    <a:pt x="2636" y="11108"/>
                    <a:pt x="2870" y="10708"/>
                    <a:pt x="2803" y="10275"/>
                  </a:cubicBezTo>
                  <a:lnTo>
                    <a:pt x="2603" y="8040"/>
                  </a:lnTo>
                  <a:lnTo>
                    <a:pt x="7106" y="14411"/>
                  </a:lnTo>
                  <a:cubicBezTo>
                    <a:pt x="7240" y="14602"/>
                    <a:pt x="7440" y="14695"/>
                    <a:pt x="7636" y="14695"/>
                  </a:cubicBezTo>
                  <a:cubicBezTo>
                    <a:pt x="7782" y="14695"/>
                    <a:pt x="7926" y="14644"/>
                    <a:pt x="8040" y="14544"/>
                  </a:cubicBezTo>
                  <a:lnTo>
                    <a:pt x="8240" y="14377"/>
                  </a:lnTo>
                  <a:cubicBezTo>
                    <a:pt x="8474" y="14177"/>
                    <a:pt x="8540" y="13844"/>
                    <a:pt x="8373" y="13577"/>
                  </a:cubicBezTo>
                  <a:lnTo>
                    <a:pt x="5505" y="9174"/>
                  </a:lnTo>
                  <a:lnTo>
                    <a:pt x="9508" y="13777"/>
                  </a:lnTo>
                  <a:cubicBezTo>
                    <a:pt x="9635" y="13940"/>
                    <a:pt x="9821" y="14025"/>
                    <a:pt x="10007" y="14025"/>
                  </a:cubicBezTo>
                  <a:cubicBezTo>
                    <a:pt x="10164" y="14025"/>
                    <a:pt x="10320" y="13965"/>
                    <a:pt x="10442" y="13844"/>
                  </a:cubicBezTo>
                  <a:lnTo>
                    <a:pt x="10575" y="13710"/>
                  </a:lnTo>
                  <a:cubicBezTo>
                    <a:pt x="10809" y="13477"/>
                    <a:pt x="10842" y="13110"/>
                    <a:pt x="10642" y="12876"/>
                  </a:cubicBezTo>
                  <a:lnTo>
                    <a:pt x="7339" y="8607"/>
                  </a:lnTo>
                  <a:lnTo>
                    <a:pt x="7339" y="8607"/>
                  </a:lnTo>
                  <a:lnTo>
                    <a:pt x="10575" y="11309"/>
                  </a:lnTo>
                  <a:cubicBezTo>
                    <a:pt x="10693" y="11413"/>
                    <a:pt x="10836" y="11461"/>
                    <a:pt x="10978" y="11461"/>
                  </a:cubicBezTo>
                  <a:cubicBezTo>
                    <a:pt x="11200" y="11461"/>
                    <a:pt x="11421" y="11345"/>
                    <a:pt x="11542" y="11142"/>
                  </a:cubicBezTo>
                  <a:lnTo>
                    <a:pt x="11576" y="11042"/>
                  </a:lnTo>
                  <a:cubicBezTo>
                    <a:pt x="11709" y="10808"/>
                    <a:pt x="11676" y="10508"/>
                    <a:pt x="11476" y="10308"/>
                  </a:cubicBezTo>
                  <a:lnTo>
                    <a:pt x="8340" y="7272"/>
                  </a:lnTo>
                  <a:lnTo>
                    <a:pt x="10308" y="8473"/>
                  </a:lnTo>
                  <a:cubicBezTo>
                    <a:pt x="10427" y="8571"/>
                    <a:pt x="10564" y="8615"/>
                    <a:pt x="10699" y="8615"/>
                  </a:cubicBezTo>
                  <a:cubicBezTo>
                    <a:pt x="10979" y="8615"/>
                    <a:pt x="11252" y="8422"/>
                    <a:pt x="11342" y="8106"/>
                  </a:cubicBezTo>
                  <a:cubicBezTo>
                    <a:pt x="11376" y="7906"/>
                    <a:pt x="11309" y="7673"/>
                    <a:pt x="11142" y="7506"/>
                  </a:cubicBezTo>
                  <a:lnTo>
                    <a:pt x="3103" y="0"/>
                  </a:lnTo>
                  <a:close/>
                </a:path>
              </a:pathLst>
            </a:custGeom>
            <a:solidFill>
              <a:srgbClr val="F0BCBC"/>
            </a:solidFill>
            <a:ln>
              <a:noFill/>
            </a:ln>
          </p:spPr>
          <p:txBody>
            <a:bodyPr spcFirstLastPara="1" wrap="square" lIns="182850" tIns="182850" rIns="182850" bIns="182850" anchor="ctr" anchorCtr="0">
              <a:noAutofit/>
            </a:bodyPr>
            <a:lstStyle/>
            <a:p>
              <a:endParaRPr sz="3600"/>
            </a:p>
          </p:txBody>
        </p:sp>
        <p:sp>
          <p:nvSpPr>
            <p:cNvPr id="259" name="Google Shape;259;p19"/>
            <p:cNvSpPr/>
            <p:nvPr/>
          </p:nvSpPr>
          <p:spPr>
            <a:xfrm>
              <a:off x="7401277" y="1806434"/>
              <a:ext cx="498556" cy="897356"/>
            </a:xfrm>
            <a:custGeom>
              <a:avLst/>
              <a:gdLst/>
              <a:ahLst/>
              <a:cxnLst/>
              <a:rect l="l" t="t" r="r" b="b"/>
              <a:pathLst>
                <a:path w="22082" h="39750" extrusionOk="0">
                  <a:moveTo>
                    <a:pt x="7570" y="0"/>
                  </a:moveTo>
                  <a:cubicBezTo>
                    <a:pt x="6953" y="0"/>
                    <a:pt x="6310" y="61"/>
                    <a:pt x="5638" y="188"/>
                  </a:cubicBezTo>
                  <a:cubicBezTo>
                    <a:pt x="5638" y="188"/>
                    <a:pt x="5586" y="183"/>
                    <a:pt x="5492" y="183"/>
                  </a:cubicBezTo>
                  <a:cubicBezTo>
                    <a:pt x="4618" y="183"/>
                    <a:pt x="127" y="618"/>
                    <a:pt x="67" y="9561"/>
                  </a:cubicBezTo>
                  <a:cubicBezTo>
                    <a:pt x="0" y="19501"/>
                    <a:pt x="3136" y="24171"/>
                    <a:pt x="5571" y="39749"/>
                  </a:cubicBezTo>
                  <a:cubicBezTo>
                    <a:pt x="5571" y="39749"/>
                    <a:pt x="14878" y="38615"/>
                    <a:pt x="21682" y="33578"/>
                  </a:cubicBezTo>
                  <a:cubicBezTo>
                    <a:pt x="21682" y="33578"/>
                    <a:pt x="22081" y="0"/>
                    <a:pt x="7570" y="0"/>
                  </a:cubicBezTo>
                  <a:close/>
                </a:path>
              </a:pathLst>
            </a:custGeom>
            <a:solidFill>
              <a:srgbClr val="AF7CC3"/>
            </a:solidFill>
            <a:ln>
              <a:noFill/>
            </a:ln>
          </p:spPr>
          <p:txBody>
            <a:bodyPr spcFirstLastPara="1" wrap="square" lIns="182850" tIns="182850" rIns="182850" bIns="182850" anchor="ctr" anchorCtr="0">
              <a:noAutofit/>
            </a:bodyPr>
            <a:lstStyle/>
            <a:p>
              <a:endParaRPr sz="3600"/>
            </a:p>
          </p:txBody>
        </p:sp>
        <p:sp>
          <p:nvSpPr>
            <p:cNvPr id="260" name="Google Shape;260;p19"/>
            <p:cNvSpPr/>
            <p:nvPr/>
          </p:nvSpPr>
          <p:spPr>
            <a:xfrm>
              <a:off x="7026246" y="1933400"/>
              <a:ext cx="476746" cy="483963"/>
            </a:xfrm>
            <a:custGeom>
              <a:avLst/>
              <a:gdLst/>
              <a:ahLst/>
              <a:cxnLst/>
              <a:rect l="l" t="t" r="r" b="b"/>
              <a:pathLst>
                <a:path w="21116" h="21438" extrusionOk="0">
                  <a:moveTo>
                    <a:pt x="15778" y="1"/>
                  </a:moveTo>
                  <a:lnTo>
                    <a:pt x="1969" y="13511"/>
                  </a:lnTo>
                  <a:cubicBezTo>
                    <a:pt x="201" y="15145"/>
                    <a:pt x="0" y="17880"/>
                    <a:pt x="1535" y="19748"/>
                  </a:cubicBezTo>
                  <a:cubicBezTo>
                    <a:pt x="2431" y="20864"/>
                    <a:pt x="3748" y="21438"/>
                    <a:pt x="5073" y="21438"/>
                  </a:cubicBezTo>
                  <a:cubicBezTo>
                    <a:pt x="6166" y="21438"/>
                    <a:pt x="7265" y="21048"/>
                    <a:pt x="8140" y="20249"/>
                  </a:cubicBezTo>
                  <a:lnTo>
                    <a:pt x="21116" y="7840"/>
                  </a:lnTo>
                  <a:lnTo>
                    <a:pt x="15778" y="1"/>
                  </a:lnTo>
                  <a:close/>
                </a:path>
              </a:pathLst>
            </a:custGeom>
            <a:solidFill>
              <a:srgbClr val="F0BCBC"/>
            </a:solidFill>
            <a:ln>
              <a:noFill/>
            </a:ln>
          </p:spPr>
          <p:txBody>
            <a:bodyPr spcFirstLastPara="1" wrap="square" lIns="182850" tIns="182850" rIns="182850" bIns="182850" anchor="ctr" anchorCtr="0">
              <a:noAutofit/>
            </a:bodyPr>
            <a:lstStyle/>
            <a:p>
              <a:endParaRPr sz="3600"/>
            </a:p>
          </p:txBody>
        </p:sp>
        <p:sp>
          <p:nvSpPr>
            <p:cNvPr id="261" name="Google Shape;261;p19"/>
            <p:cNvSpPr/>
            <p:nvPr/>
          </p:nvSpPr>
          <p:spPr>
            <a:xfrm>
              <a:off x="7216019" y="1813929"/>
              <a:ext cx="463945" cy="474165"/>
            </a:xfrm>
            <a:custGeom>
              <a:avLst/>
              <a:gdLst/>
              <a:ahLst/>
              <a:cxnLst/>
              <a:rect l="l" t="t" r="r" b="b"/>
              <a:pathLst>
                <a:path w="20549" h="21004" extrusionOk="0">
                  <a:moveTo>
                    <a:pt x="13709" y="1"/>
                  </a:moveTo>
                  <a:cubicBezTo>
                    <a:pt x="12044" y="1"/>
                    <a:pt x="10381" y="652"/>
                    <a:pt x="9140" y="1957"/>
                  </a:cubicBezTo>
                  <a:lnTo>
                    <a:pt x="0" y="11631"/>
                  </a:lnTo>
                  <a:cubicBezTo>
                    <a:pt x="4670" y="20837"/>
                    <a:pt x="9174" y="21004"/>
                    <a:pt x="9174" y="21004"/>
                  </a:cubicBezTo>
                  <a:lnTo>
                    <a:pt x="18647" y="10263"/>
                  </a:lnTo>
                  <a:cubicBezTo>
                    <a:pt x="20548" y="7861"/>
                    <a:pt x="20482" y="4426"/>
                    <a:pt x="18447" y="2124"/>
                  </a:cubicBezTo>
                  <a:cubicBezTo>
                    <a:pt x="17186" y="710"/>
                    <a:pt x="15447" y="1"/>
                    <a:pt x="13709" y="1"/>
                  </a:cubicBezTo>
                  <a:close/>
                </a:path>
              </a:pathLst>
            </a:custGeom>
            <a:solidFill>
              <a:srgbClr val="AF7CC3"/>
            </a:solidFill>
            <a:ln>
              <a:noFill/>
            </a:ln>
          </p:spPr>
          <p:txBody>
            <a:bodyPr spcFirstLastPara="1" wrap="square" lIns="182850" tIns="182850" rIns="182850" bIns="182850" anchor="ctr" anchorCtr="0">
              <a:noAutofit/>
            </a:bodyPr>
            <a:lstStyle/>
            <a:p>
              <a:endParaRPr sz="3600"/>
            </a:p>
          </p:txBody>
        </p:sp>
        <p:sp>
          <p:nvSpPr>
            <p:cNvPr id="262" name="Google Shape;262;p19"/>
            <p:cNvSpPr/>
            <p:nvPr/>
          </p:nvSpPr>
          <p:spPr>
            <a:xfrm>
              <a:off x="7451734" y="2096081"/>
              <a:ext cx="140838" cy="159650"/>
            </a:xfrm>
            <a:custGeom>
              <a:avLst/>
              <a:gdLst/>
              <a:ahLst/>
              <a:cxnLst/>
              <a:rect l="l" t="t" r="r" b="b"/>
              <a:pathLst>
                <a:path w="6238" h="7072" fill="none" extrusionOk="0">
                  <a:moveTo>
                    <a:pt x="0" y="7072"/>
                  </a:moveTo>
                  <a:lnTo>
                    <a:pt x="6238" y="0"/>
                  </a:lnTo>
                </a:path>
              </a:pathLst>
            </a:custGeom>
            <a:noFill/>
            <a:ln w="5000" cap="rnd" cmpd="sng">
              <a:solidFill>
                <a:srgbClr val="000000"/>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63" name="Google Shape;263;p19"/>
            <p:cNvSpPr/>
            <p:nvPr/>
          </p:nvSpPr>
          <p:spPr>
            <a:xfrm>
              <a:off x="6733302" y="1925882"/>
              <a:ext cx="518176" cy="491842"/>
            </a:xfrm>
            <a:custGeom>
              <a:avLst/>
              <a:gdLst/>
              <a:ahLst/>
              <a:cxnLst/>
              <a:rect l="l" t="t" r="r" b="b"/>
              <a:pathLst>
                <a:path w="22951" h="21787" extrusionOk="0">
                  <a:moveTo>
                    <a:pt x="2402" y="0"/>
                  </a:moveTo>
                  <a:lnTo>
                    <a:pt x="1" y="3803"/>
                  </a:lnTo>
                  <a:lnTo>
                    <a:pt x="14611" y="20215"/>
                  </a:lnTo>
                  <a:cubicBezTo>
                    <a:pt x="15491" y="21261"/>
                    <a:pt x="16736" y="21787"/>
                    <a:pt x="17982" y="21787"/>
                  </a:cubicBezTo>
                  <a:cubicBezTo>
                    <a:pt x="19238" y="21787"/>
                    <a:pt x="20495" y="21253"/>
                    <a:pt x="21382" y="20181"/>
                  </a:cubicBezTo>
                  <a:cubicBezTo>
                    <a:pt x="22950" y="18347"/>
                    <a:pt x="22717" y="15578"/>
                    <a:pt x="20915" y="13977"/>
                  </a:cubicBezTo>
                  <a:lnTo>
                    <a:pt x="2402" y="0"/>
                  </a:lnTo>
                  <a:close/>
                </a:path>
              </a:pathLst>
            </a:custGeom>
            <a:solidFill>
              <a:srgbClr val="F0BCBC"/>
            </a:solidFill>
            <a:ln>
              <a:noFill/>
            </a:ln>
          </p:spPr>
          <p:txBody>
            <a:bodyPr spcFirstLastPara="1" wrap="square" lIns="182850" tIns="182850" rIns="182850" bIns="182850" anchor="ctr" anchorCtr="0">
              <a:noAutofit/>
            </a:bodyPr>
            <a:lstStyle/>
            <a:p>
              <a:endParaRPr sz="3600"/>
            </a:p>
          </p:txBody>
        </p:sp>
        <p:sp>
          <p:nvSpPr>
            <p:cNvPr id="264" name="Google Shape;264;p19"/>
            <p:cNvSpPr/>
            <p:nvPr/>
          </p:nvSpPr>
          <p:spPr>
            <a:xfrm>
              <a:off x="6603784" y="1859171"/>
              <a:ext cx="255329" cy="196086"/>
            </a:xfrm>
            <a:custGeom>
              <a:avLst/>
              <a:gdLst/>
              <a:ahLst/>
              <a:cxnLst/>
              <a:rect l="l" t="t" r="r" b="b"/>
              <a:pathLst>
                <a:path w="11309" h="8686" extrusionOk="0">
                  <a:moveTo>
                    <a:pt x="4927" y="0"/>
                  </a:moveTo>
                  <a:cubicBezTo>
                    <a:pt x="3014" y="0"/>
                    <a:pt x="1275" y="1242"/>
                    <a:pt x="701" y="3155"/>
                  </a:cubicBezTo>
                  <a:cubicBezTo>
                    <a:pt x="0" y="5490"/>
                    <a:pt x="834" y="7158"/>
                    <a:pt x="3202" y="7825"/>
                  </a:cubicBezTo>
                  <a:cubicBezTo>
                    <a:pt x="5134" y="8363"/>
                    <a:pt x="6655" y="8685"/>
                    <a:pt x="7814" y="8685"/>
                  </a:cubicBezTo>
                  <a:cubicBezTo>
                    <a:pt x="9317" y="8685"/>
                    <a:pt x="10212" y="8143"/>
                    <a:pt x="10608" y="6825"/>
                  </a:cubicBezTo>
                  <a:cubicBezTo>
                    <a:pt x="11308" y="4490"/>
                    <a:pt x="8540" y="887"/>
                    <a:pt x="6205" y="187"/>
                  </a:cubicBezTo>
                  <a:cubicBezTo>
                    <a:pt x="5777" y="60"/>
                    <a:pt x="5348" y="0"/>
                    <a:pt x="4927" y="0"/>
                  </a:cubicBezTo>
                  <a:close/>
                </a:path>
              </a:pathLst>
            </a:custGeom>
            <a:solidFill>
              <a:srgbClr val="F0BCBC"/>
            </a:solidFill>
            <a:ln>
              <a:noFill/>
            </a:ln>
          </p:spPr>
          <p:txBody>
            <a:bodyPr spcFirstLastPara="1" wrap="square" lIns="182850" tIns="182850" rIns="182850" bIns="182850" anchor="ctr" anchorCtr="0">
              <a:noAutofit/>
            </a:bodyPr>
            <a:lstStyle/>
            <a:p>
              <a:endParaRPr sz="3600"/>
            </a:p>
          </p:txBody>
        </p:sp>
        <p:sp>
          <p:nvSpPr>
            <p:cNvPr id="265" name="Google Shape;265;p19"/>
            <p:cNvSpPr/>
            <p:nvPr/>
          </p:nvSpPr>
          <p:spPr>
            <a:xfrm>
              <a:off x="6603784" y="1793272"/>
              <a:ext cx="158178" cy="113801"/>
            </a:xfrm>
            <a:custGeom>
              <a:avLst/>
              <a:gdLst/>
              <a:ahLst/>
              <a:cxnLst/>
              <a:rect l="l" t="t" r="r" b="b"/>
              <a:pathLst>
                <a:path w="7006" h="5041" extrusionOk="0">
                  <a:moveTo>
                    <a:pt x="889" y="1"/>
                  </a:moveTo>
                  <a:cubicBezTo>
                    <a:pt x="626" y="1"/>
                    <a:pt x="363" y="113"/>
                    <a:pt x="200" y="337"/>
                  </a:cubicBezTo>
                  <a:cubicBezTo>
                    <a:pt x="0" y="637"/>
                    <a:pt x="33" y="1071"/>
                    <a:pt x="334" y="1338"/>
                  </a:cubicBezTo>
                  <a:lnTo>
                    <a:pt x="4703" y="5040"/>
                  </a:lnTo>
                  <a:lnTo>
                    <a:pt x="7005" y="3439"/>
                  </a:lnTo>
                  <a:lnTo>
                    <a:pt x="1368" y="137"/>
                  </a:lnTo>
                  <a:cubicBezTo>
                    <a:pt x="1225" y="46"/>
                    <a:pt x="1057" y="1"/>
                    <a:pt x="889" y="1"/>
                  </a:cubicBezTo>
                  <a:close/>
                </a:path>
              </a:pathLst>
            </a:custGeom>
            <a:solidFill>
              <a:srgbClr val="F0BCBC"/>
            </a:solidFill>
            <a:ln>
              <a:noFill/>
            </a:ln>
          </p:spPr>
          <p:txBody>
            <a:bodyPr spcFirstLastPara="1" wrap="square" lIns="182850" tIns="182850" rIns="182850" bIns="182850" anchor="ctr" anchorCtr="0">
              <a:noAutofit/>
            </a:bodyPr>
            <a:lstStyle/>
            <a:p>
              <a:endParaRPr sz="3600"/>
            </a:p>
          </p:txBody>
        </p:sp>
      </p:grpSp>
      <p:sp>
        <p:nvSpPr>
          <p:cNvPr id="266" name="Google Shape;266;p19"/>
          <p:cNvSpPr/>
          <p:nvPr/>
        </p:nvSpPr>
        <p:spPr>
          <a:xfrm flipH="1">
            <a:off x="1015042" y="2650798"/>
            <a:ext cx="646316" cy="784440"/>
          </a:xfrm>
          <a:custGeom>
            <a:avLst/>
            <a:gdLst/>
            <a:ahLst/>
            <a:cxnLst/>
            <a:rect l="l" t="t" r="r" b="b"/>
            <a:pathLst>
              <a:path w="25801" h="31315" extrusionOk="0">
                <a:moveTo>
                  <a:pt x="0" y="1"/>
                </a:moveTo>
                <a:lnTo>
                  <a:pt x="0" y="31314"/>
                </a:lnTo>
                <a:lnTo>
                  <a:pt x="10144" y="31314"/>
                </a:lnTo>
                <a:cubicBezTo>
                  <a:pt x="18788" y="31314"/>
                  <a:pt x="25801" y="24301"/>
                  <a:pt x="25801" y="15657"/>
                </a:cubicBezTo>
                <a:cubicBezTo>
                  <a:pt x="25801" y="11335"/>
                  <a:pt x="24051" y="7418"/>
                  <a:pt x="21217" y="4585"/>
                </a:cubicBezTo>
                <a:cubicBezTo>
                  <a:pt x="18383" y="1751"/>
                  <a:pt x="14466" y="1"/>
                  <a:pt x="10144"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267" name="Google Shape;267;p19"/>
          <p:cNvSpPr/>
          <p:nvPr/>
        </p:nvSpPr>
        <p:spPr>
          <a:xfrm flipH="1">
            <a:off x="1015042" y="3856144"/>
            <a:ext cx="646316" cy="784440"/>
          </a:xfrm>
          <a:custGeom>
            <a:avLst/>
            <a:gdLst/>
            <a:ahLst/>
            <a:cxnLst/>
            <a:rect l="l" t="t" r="r" b="b"/>
            <a:pathLst>
              <a:path w="25801" h="31315" extrusionOk="0">
                <a:moveTo>
                  <a:pt x="0" y="1"/>
                </a:moveTo>
                <a:lnTo>
                  <a:pt x="0" y="31314"/>
                </a:lnTo>
                <a:lnTo>
                  <a:pt x="10144" y="31314"/>
                </a:lnTo>
                <a:cubicBezTo>
                  <a:pt x="18788" y="31314"/>
                  <a:pt x="25801" y="24313"/>
                  <a:pt x="25801" y="15657"/>
                </a:cubicBezTo>
                <a:cubicBezTo>
                  <a:pt x="25801" y="11335"/>
                  <a:pt x="24051" y="7418"/>
                  <a:pt x="21217" y="4585"/>
                </a:cubicBezTo>
                <a:cubicBezTo>
                  <a:pt x="18383" y="1751"/>
                  <a:pt x="14466" y="1"/>
                  <a:pt x="10144" y="1"/>
                </a:cubicBezTo>
                <a:close/>
              </a:path>
            </a:pathLst>
          </a:custGeom>
          <a:solidFill>
            <a:schemeClr val="accent2"/>
          </a:solidFill>
          <a:ln>
            <a:noFill/>
          </a:ln>
        </p:spPr>
        <p:txBody>
          <a:bodyPr spcFirstLastPara="1" wrap="square" lIns="182850" tIns="182850" rIns="182850" bIns="182850" anchor="ctr" anchorCtr="0">
            <a:noAutofit/>
          </a:bodyPr>
          <a:lstStyle/>
          <a:p>
            <a:endParaRPr sz="3600"/>
          </a:p>
        </p:txBody>
      </p:sp>
      <p:sp>
        <p:nvSpPr>
          <p:cNvPr id="268" name="Google Shape;268;p19"/>
          <p:cNvSpPr/>
          <p:nvPr/>
        </p:nvSpPr>
        <p:spPr>
          <a:xfrm>
            <a:off x="987758" y="7476050"/>
            <a:ext cx="646340" cy="784440"/>
          </a:xfrm>
          <a:custGeom>
            <a:avLst/>
            <a:gdLst/>
            <a:ahLst/>
            <a:cxnLst/>
            <a:rect l="l" t="t" r="r" b="b"/>
            <a:pathLst>
              <a:path w="25802" h="31315" extrusionOk="0">
                <a:moveTo>
                  <a:pt x="15657" y="1"/>
                </a:moveTo>
                <a:cubicBezTo>
                  <a:pt x="11335" y="1"/>
                  <a:pt x="7418" y="1751"/>
                  <a:pt x="4584" y="4585"/>
                </a:cubicBezTo>
                <a:cubicBezTo>
                  <a:pt x="1751" y="7418"/>
                  <a:pt x="0" y="11335"/>
                  <a:pt x="0" y="15657"/>
                </a:cubicBezTo>
                <a:cubicBezTo>
                  <a:pt x="0" y="24313"/>
                  <a:pt x="7013" y="31314"/>
                  <a:pt x="15657" y="31314"/>
                </a:cubicBezTo>
                <a:lnTo>
                  <a:pt x="25801" y="31314"/>
                </a:lnTo>
                <a:lnTo>
                  <a:pt x="25801" y="1"/>
                </a:lnTo>
                <a:close/>
              </a:path>
            </a:pathLst>
          </a:custGeom>
          <a:solidFill>
            <a:schemeClr val="accent4"/>
          </a:solidFill>
          <a:ln>
            <a:noFill/>
          </a:ln>
        </p:spPr>
        <p:txBody>
          <a:bodyPr spcFirstLastPara="1" wrap="square" lIns="182850" tIns="182850" rIns="182850" bIns="182850" anchor="ctr" anchorCtr="0">
            <a:noAutofit/>
          </a:bodyPr>
          <a:lstStyle/>
          <a:p>
            <a:endParaRPr sz="3600"/>
          </a:p>
        </p:txBody>
      </p:sp>
      <p:sp>
        <p:nvSpPr>
          <p:cNvPr id="269" name="Google Shape;269;p19"/>
          <p:cNvSpPr/>
          <p:nvPr/>
        </p:nvSpPr>
        <p:spPr>
          <a:xfrm>
            <a:off x="987758" y="8681399"/>
            <a:ext cx="646340" cy="784742"/>
          </a:xfrm>
          <a:custGeom>
            <a:avLst/>
            <a:gdLst/>
            <a:ahLst/>
            <a:cxnLst/>
            <a:rect l="l" t="t" r="r" b="b"/>
            <a:pathLst>
              <a:path w="25802" h="31327" extrusionOk="0">
                <a:moveTo>
                  <a:pt x="15657" y="1"/>
                </a:moveTo>
                <a:cubicBezTo>
                  <a:pt x="11335" y="1"/>
                  <a:pt x="7418" y="1763"/>
                  <a:pt x="4584" y="4597"/>
                </a:cubicBezTo>
                <a:cubicBezTo>
                  <a:pt x="1751" y="7430"/>
                  <a:pt x="0" y="11347"/>
                  <a:pt x="0" y="15669"/>
                </a:cubicBezTo>
                <a:cubicBezTo>
                  <a:pt x="0" y="24313"/>
                  <a:pt x="7013" y="31326"/>
                  <a:pt x="15657" y="31326"/>
                </a:cubicBezTo>
                <a:lnTo>
                  <a:pt x="25801" y="31326"/>
                </a:lnTo>
                <a:lnTo>
                  <a:pt x="25801" y="1"/>
                </a:lnTo>
                <a:close/>
              </a:path>
            </a:pathLst>
          </a:custGeom>
          <a:solidFill>
            <a:schemeClr val="accent5"/>
          </a:solidFill>
          <a:ln>
            <a:noFill/>
          </a:ln>
        </p:spPr>
        <p:txBody>
          <a:bodyPr spcFirstLastPara="1" wrap="square" lIns="182850" tIns="182850" rIns="182850" bIns="182850" anchor="ctr" anchorCtr="0">
            <a:noAutofit/>
          </a:bodyPr>
          <a:lstStyle/>
          <a:p>
            <a:endParaRPr sz="3600"/>
          </a:p>
        </p:txBody>
      </p:sp>
      <p:sp>
        <p:nvSpPr>
          <p:cNvPr id="270" name="Google Shape;270;p19"/>
          <p:cNvSpPr/>
          <p:nvPr/>
        </p:nvSpPr>
        <p:spPr>
          <a:xfrm>
            <a:off x="987758" y="6267128"/>
            <a:ext cx="646340" cy="784440"/>
          </a:xfrm>
          <a:custGeom>
            <a:avLst/>
            <a:gdLst/>
            <a:ahLst/>
            <a:cxnLst/>
            <a:rect l="l" t="t" r="r" b="b"/>
            <a:pathLst>
              <a:path w="25802" h="31315" extrusionOk="0">
                <a:moveTo>
                  <a:pt x="15657" y="1"/>
                </a:moveTo>
                <a:cubicBezTo>
                  <a:pt x="11335" y="1"/>
                  <a:pt x="7418" y="1751"/>
                  <a:pt x="4584" y="4585"/>
                </a:cubicBezTo>
                <a:cubicBezTo>
                  <a:pt x="1751" y="7418"/>
                  <a:pt x="0" y="11336"/>
                  <a:pt x="0" y="15657"/>
                </a:cubicBezTo>
                <a:cubicBezTo>
                  <a:pt x="0" y="24313"/>
                  <a:pt x="7013" y="31314"/>
                  <a:pt x="15657" y="31314"/>
                </a:cubicBezTo>
                <a:lnTo>
                  <a:pt x="25801" y="31314"/>
                </a:lnTo>
                <a:lnTo>
                  <a:pt x="25801" y="1"/>
                </a:lnTo>
                <a:close/>
              </a:path>
            </a:pathLst>
          </a:custGeom>
          <a:solidFill>
            <a:schemeClr val="accent6"/>
          </a:solidFill>
          <a:ln>
            <a:noFill/>
          </a:ln>
        </p:spPr>
        <p:txBody>
          <a:bodyPr spcFirstLastPara="1" wrap="square" lIns="182850" tIns="182850" rIns="182850" bIns="182850" anchor="ctr" anchorCtr="0">
            <a:noAutofit/>
          </a:bodyPr>
          <a:lstStyle/>
          <a:p>
            <a:endParaRPr sz="3600"/>
          </a:p>
        </p:txBody>
      </p:sp>
      <p:sp>
        <p:nvSpPr>
          <p:cNvPr id="271" name="Google Shape;271;p19"/>
          <p:cNvSpPr/>
          <p:nvPr/>
        </p:nvSpPr>
        <p:spPr>
          <a:xfrm flipH="1">
            <a:off x="1015042" y="5061491"/>
            <a:ext cx="646316" cy="784742"/>
          </a:xfrm>
          <a:custGeom>
            <a:avLst/>
            <a:gdLst/>
            <a:ahLst/>
            <a:cxnLst/>
            <a:rect l="l" t="t" r="r" b="b"/>
            <a:pathLst>
              <a:path w="25801" h="31327" extrusionOk="0">
                <a:moveTo>
                  <a:pt x="0" y="1"/>
                </a:moveTo>
                <a:lnTo>
                  <a:pt x="0" y="31326"/>
                </a:lnTo>
                <a:lnTo>
                  <a:pt x="10144" y="31326"/>
                </a:lnTo>
                <a:cubicBezTo>
                  <a:pt x="18788" y="31326"/>
                  <a:pt x="25801" y="24313"/>
                  <a:pt x="25801" y="15669"/>
                </a:cubicBezTo>
                <a:cubicBezTo>
                  <a:pt x="25801" y="11347"/>
                  <a:pt x="24051" y="7430"/>
                  <a:pt x="21217" y="4597"/>
                </a:cubicBezTo>
                <a:cubicBezTo>
                  <a:pt x="18383" y="1763"/>
                  <a:pt x="14466" y="1"/>
                  <a:pt x="10144" y="1"/>
                </a:cubicBezTo>
                <a:close/>
              </a:path>
            </a:pathLst>
          </a:custGeom>
          <a:solidFill>
            <a:schemeClr val="accent3"/>
          </a:solidFill>
          <a:ln>
            <a:noFill/>
          </a:ln>
        </p:spPr>
        <p:txBody>
          <a:bodyPr spcFirstLastPara="1" wrap="square" lIns="182850" tIns="182850" rIns="182850" bIns="182850" anchor="ctr" anchorCtr="0">
            <a:noAutofit/>
          </a:bodyPr>
          <a:lstStyle/>
          <a:p>
            <a:endParaRPr sz="3600"/>
          </a:p>
        </p:txBody>
      </p:sp>
      <p:sp>
        <p:nvSpPr>
          <p:cNvPr id="272" name="Google Shape;272;p19"/>
          <p:cNvSpPr txBox="1"/>
          <p:nvPr/>
        </p:nvSpPr>
        <p:spPr>
          <a:xfrm>
            <a:off x="3029117" y="2499663"/>
            <a:ext cx="4757400" cy="997200"/>
          </a:xfrm>
          <a:prstGeom prst="rect">
            <a:avLst/>
          </a:prstGeom>
          <a:noFill/>
          <a:ln>
            <a:noFill/>
          </a:ln>
        </p:spPr>
        <p:txBody>
          <a:bodyPr spcFirstLastPara="1" wrap="square" lIns="182850" tIns="182850" rIns="182850" bIns="182850" anchor="ctr" anchorCtr="0">
            <a:noAutofit/>
          </a:bodyPr>
          <a:lstStyle/>
          <a:p>
            <a:pPr>
              <a:lnSpc>
                <a:spcPct val="115000"/>
              </a:lnSpc>
            </a:pPr>
            <a:r>
              <a:rPr lang="en-US" sz="3200" dirty="0">
                <a:latin typeface="Roboto"/>
                <a:ea typeface="Roboto"/>
                <a:cs typeface="Roboto"/>
                <a:sym typeface="Roboto"/>
              </a:rPr>
              <a:t>Introduction</a:t>
            </a:r>
            <a:endParaRPr sz="3200" dirty="0">
              <a:solidFill>
                <a:srgbClr val="000000"/>
              </a:solidFill>
              <a:latin typeface="Roboto"/>
              <a:ea typeface="Roboto"/>
              <a:cs typeface="Roboto"/>
              <a:sym typeface="Roboto"/>
            </a:endParaRPr>
          </a:p>
        </p:txBody>
      </p:sp>
      <p:sp>
        <p:nvSpPr>
          <p:cNvPr id="273" name="Google Shape;273;p19"/>
          <p:cNvSpPr txBox="1"/>
          <p:nvPr/>
        </p:nvSpPr>
        <p:spPr>
          <a:xfrm>
            <a:off x="3029117" y="4911971"/>
            <a:ext cx="6579700" cy="997200"/>
          </a:xfrm>
          <a:prstGeom prst="rect">
            <a:avLst/>
          </a:prstGeom>
          <a:noFill/>
          <a:ln>
            <a:noFill/>
          </a:ln>
        </p:spPr>
        <p:txBody>
          <a:bodyPr spcFirstLastPara="1" wrap="square" lIns="182850" tIns="182850" rIns="182850" bIns="182850" anchor="ctr" anchorCtr="0">
            <a:noAutofit/>
          </a:bodyPr>
          <a:lstStyle/>
          <a:p>
            <a:pPr>
              <a:lnSpc>
                <a:spcPct val="115000"/>
              </a:lnSpc>
            </a:pPr>
            <a:r>
              <a:rPr lang="en-US" sz="3200" dirty="0">
                <a:latin typeface="Roboto"/>
                <a:ea typeface="Roboto"/>
                <a:cs typeface="Roboto"/>
                <a:sym typeface="Roboto"/>
              </a:rPr>
              <a:t>Main Mechanism / How It Works </a:t>
            </a:r>
            <a:endParaRPr sz="3200" dirty="0">
              <a:solidFill>
                <a:srgbClr val="000000"/>
              </a:solidFill>
              <a:latin typeface="Roboto"/>
              <a:ea typeface="Roboto"/>
              <a:cs typeface="Roboto"/>
              <a:sym typeface="Roboto"/>
            </a:endParaRPr>
          </a:p>
        </p:txBody>
      </p:sp>
      <p:sp>
        <p:nvSpPr>
          <p:cNvPr id="274" name="Google Shape;274;p19"/>
          <p:cNvSpPr txBox="1"/>
          <p:nvPr/>
        </p:nvSpPr>
        <p:spPr>
          <a:xfrm>
            <a:off x="3037849" y="6118125"/>
            <a:ext cx="4757400" cy="997200"/>
          </a:xfrm>
          <a:prstGeom prst="rect">
            <a:avLst/>
          </a:prstGeom>
          <a:noFill/>
          <a:ln>
            <a:noFill/>
          </a:ln>
        </p:spPr>
        <p:txBody>
          <a:bodyPr spcFirstLastPara="1" wrap="square" lIns="182850" tIns="182850" rIns="182850" bIns="182850" anchor="ctr" anchorCtr="0">
            <a:noAutofit/>
          </a:bodyPr>
          <a:lstStyle/>
          <a:p>
            <a:pPr>
              <a:lnSpc>
                <a:spcPct val="115000"/>
              </a:lnSpc>
            </a:pPr>
            <a:r>
              <a:rPr lang="en-US" sz="3200" dirty="0">
                <a:latin typeface="Roboto"/>
                <a:ea typeface="Roboto"/>
                <a:cs typeface="Roboto"/>
                <a:sym typeface="Roboto"/>
              </a:rPr>
              <a:t>Real-World Applications </a:t>
            </a:r>
            <a:endParaRPr sz="3200" dirty="0">
              <a:solidFill>
                <a:srgbClr val="000000"/>
              </a:solidFill>
              <a:latin typeface="Roboto"/>
              <a:ea typeface="Roboto"/>
              <a:cs typeface="Roboto"/>
              <a:sym typeface="Roboto"/>
            </a:endParaRPr>
          </a:p>
        </p:txBody>
      </p:sp>
      <p:sp>
        <p:nvSpPr>
          <p:cNvPr id="275" name="Google Shape;275;p19"/>
          <p:cNvSpPr txBox="1"/>
          <p:nvPr/>
        </p:nvSpPr>
        <p:spPr>
          <a:xfrm>
            <a:off x="3029117" y="3705817"/>
            <a:ext cx="5639900" cy="997200"/>
          </a:xfrm>
          <a:prstGeom prst="rect">
            <a:avLst/>
          </a:prstGeom>
          <a:noFill/>
          <a:ln>
            <a:noFill/>
          </a:ln>
        </p:spPr>
        <p:txBody>
          <a:bodyPr spcFirstLastPara="1" wrap="square" lIns="182850" tIns="182850" rIns="182850" bIns="182850" anchor="ctr" anchorCtr="0">
            <a:noAutofit/>
          </a:bodyPr>
          <a:lstStyle/>
          <a:p>
            <a:pPr>
              <a:lnSpc>
                <a:spcPct val="115000"/>
              </a:lnSpc>
            </a:pPr>
            <a:r>
              <a:rPr lang="en-US" sz="3200" dirty="0">
                <a:latin typeface="Roboto"/>
                <a:ea typeface="Roboto"/>
                <a:cs typeface="Roboto"/>
                <a:sym typeface="Roboto"/>
              </a:rPr>
              <a:t>Background / Core Concepts </a:t>
            </a:r>
            <a:endParaRPr sz="3200" dirty="0">
              <a:solidFill>
                <a:srgbClr val="000000"/>
              </a:solidFill>
              <a:latin typeface="Roboto"/>
              <a:ea typeface="Roboto"/>
              <a:cs typeface="Roboto"/>
              <a:sym typeface="Roboto"/>
            </a:endParaRPr>
          </a:p>
        </p:txBody>
      </p:sp>
      <p:sp>
        <p:nvSpPr>
          <p:cNvPr id="276" name="Google Shape;276;p19"/>
          <p:cNvSpPr txBox="1"/>
          <p:nvPr/>
        </p:nvSpPr>
        <p:spPr>
          <a:xfrm>
            <a:off x="3037849" y="8530433"/>
            <a:ext cx="4757400" cy="997200"/>
          </a:xfrm>
          <a:prstGeom prst="rect">
            <a:avLst/>
          </a:prstGeom>
          <a:noFill/>
          <a:ln>
            <a:noFill/>
          </a:ln>
        </p:spPr>
        <p:txBody>
          <a:bodyPr spcFirstLastPara="1" wrap="square" lIns="182850" tIns="182850" rIns="182850" bIns="182850" anchor="ctr" anchorCtr="0">
            <a:noAutofit/>
          </a:bodyPr>
          <a:lstStyle/>
          <a:p>
            <a:pPr>
              <a:lnSpc>
                <a:spcPct val="115000"/>
              </a:lnSpc>
            </a:pPr>
            <a:r>
              <a:rPr lang="en-US" sz="3200" dirty="0">
                <a:latin typeface="Roboto"/>
                <a:ea typeface="Roboto"/>
                <a:cs typeface="Roboto"/>
                <a:sym typeface="Roboto"/>
              </a:rPr>
              <a:t>Conclusion</a:t>
            </a:r>
            <a:endParaRPr sz="3200" dirty="0">
              <a:solidFill>
                <a:srgbClr val="000000"/>
              </a:solidFill>
              <a:latin typeface="Roboto"/>
              <a:ea typeface="Roboto"/>
              <a:cs typeface="Roboto"/>
              <a:sym typeface="Roboto"/>
            </a:endParaRPr>
          </a:p>
        </p:txBody>
      </p:sp>
      <p:sp>
        <p:nvSpPr>
          <p:cNvPr id="277" name="Google Shape;277;p19"/>
          <p:cNvSpPr txBox="1"/>
          <p:nvPr/>
        </p:nvSpPr>
        <p:spPr>
          <a:xfrm>
            <a:off x="3037849" y="7324279"/>
            <a:ext cx="5224768" cy="997200"/>
          </a:xfrm>
          <a:prstGeom prst="rect">
            <a:avLst/>
          </a:prstGeom>
          <a:noFill/>
          <a:ln>
            <a:noFill/>
          </a:ln>
        </p:spPr>
        <p:txBody>
          <a:bodyPr spcFirstLastPara="1" wrap="square" lIns="182850" tIns="182850" rIns="182850" bIns="182850" anchor="ctr" anchorCtr="0">
            <a:noAutofit/>
          </a:bodyPr>
          <a:lstStyle/>
          <a:p>
            <a:pPr>
              <a:lnSpc>
                <a:spcPct val="115000"/>
              </a:lnSpc>
            </a:pPr>
            <a:r>
              <a:rPr lang="en-US" sz="3200" dirty="0">
                <a:latin typeface="Roboto"/>
                <a:ea typeface="Roboto"/>
                <a:cs typeface="Roboto"/>
                <a:sym typeface="Roboto"/>
              </a:rPr>
              <a:t>Advantages &amp; Limitations </a:t>
            </a:r>
            <a:endParaRPr sz="3200" dirty="0">
              <a:solidFill>
                <a:srgbClr val="000000"/>
              </a:solidFill>
              <a:latin typeface="Roboto"/>
              <a:ea typeface="Roboto"/>
              <a:cs typeface="Roboto"/>
              <a:sym typeface="Roboto"/>
            </a:endParaRPr>
          </a:p>
        </p:txBody>
      </p:sp>
      <p:sp>
        <p:nvSpPr>
          <p:cNvPr id="278" name="Google Shape;278;p19"/>
          <p:cNvSpPr txBox="1"/>
          <p:nvPr/>
        </p:nvSpPr>
        <p:spPr>
          <a:xfrm>
            <a:off x="1763574" y="6347752"/>
            <a:ext cx="1441800" cy="609600"/>
          </a:xfrm>
          <a:prstGeom prst="rect">
            <a:avLst/>
          </a:prstGeom>
          <a:noFill/>
          <a:ln>
            <a:noFill/>
          </a:ln>
        </p:spPr>
        <p:txBody>
          <a:bodyPr spcFirstLastPara="1" wrap="square" lIns="182850" tIns="182850" rIns="182850" bIns="182850" anchor="ctr" anchorCtr="0">
            <a:noAutofit/>
          </a:bodyPr>
          <a:lstStyle/>
          <a:p>
            <a:pPr algn="ctr">
              <a:buClr>
                <a:srgbClr val="000000"/>
              </a:buClr>
              <a:buSzPts val="1100"/>
            </a:pPr>
            <a:r>
              <a:rPr lang="en" sz="3600" b="1" dirty="0">
                <a:latin typeface="Roboto"/>
                <a:ea typeface="Roboto"/>
                <a:cs typeface="Roboto"/>
                <a:sym typeface="Roboto"/>
              </a:rPr>
              <a:t>4</a:t>
            </a:r>
            <a:endParaRPr sz="3600" b="1" dirty="0">
              <a:latin typeface="Roboto"/>
              <a:ea typeface="Roboto"/>
              <a:cs typeface="Roboto"/>
              <a:sym typeface="Roboto"/>
            </a:endParaRPr>
          </a:p>
        </p:txBody>
      </p:sp>
      <p:sp>
        <p:nvSpPr>
          <p:cNvPr id="279" name="Google Shape;279;p19"/>
          <p:cNvSpPr txBox="1"/>
          <p:nvPr/>
        </p:nvSpPr>
        <p:spPr>
          <a:xfrm>
            <a:off x="1763574" y="7555132"/>
            <a:ext cx="1441800" cy="609600"/>
          </a:xfrm>
          <a:prstGeom prst="rect">
            <a:avLst/>
          </a:prstGeom>
          <a:noFill/>
          <a:ln>
            <a:noFill/>
          </a:ln>
        </p:spPr>
        <p:txBody>
          <a:bodyPr spcFirstLastPara="1" wrap="square" lIns="182850" tIns="182850" rIns="182850" bIns="182850" anchor="ctr" anchorCtr="0">
            <a:noAutofit/>
          </a:bodyPr>
          <a:lstStyle/>
          <a:p>
            <a:pPr algn="ctr">
              <a:buClr>
                <a:srgbClr val="000000"/>
              </a:buClr>
              <a:buSzPts val="1100"/>
            </a:pPr>
            <a:r>
              <a:rPr lang="en" sz="3600" b="1" dirty="0">
                <a:latin typeface="Roboto"/>
                <a:ea typeface="Roboto"/>
                <a:cs typeface="Roboto"/>
                <a:sym typeface="Roboto"/>
              </a:rPr>
              <a:t>5</a:t>
            </a:r>
            <a:endParaRPr sz="3600" b="1" dirty="0">
              <a:latin typeface="Roboto"/>
              <a:ea typeface="Roboto"/>
              <a:cs typeface="Roboto"/>
              <a:sym typeface="Roboto"/>
            </a:endParaRPr>
          </a:p>
        </p:txBody>
      </p:sp>
      <p:sp>
        <p:nvSpPr>
          <p:cNvPr id="280" name="Google Shape;280;p19"/>
          <p:cNvSpPr txBox="1"/>
          <p:nvPr/>
        </p:nvSpPr>
        <p:spPr>
          <a:xfrm>
            <a:off x="1763574" y="8762512"/>
            <a:ext cx="1441800" cy="609600"/>
          </a:xfrm>
          <a:prstGeom prst="rect">
            <a:avLst/>
          </a:prstGeom>
          <a:noFill/>
          <a:ln>
            <a:noFill/>
          </a:ln>
        </p:spPr>
        <p:txBody>
          <a:bodyPr spcFirstLastPara="1" wrap="square" lIns="182850" tIns="182850" rIns="182850" bIns="182850" anchor="ctr" anchorCtr="0">
            <a:noAutofit/>
          </a:bodyPr>
          <a:lstStyle/>
          <a:p>
            <a:pPr algn="ctr">
              <a:buClr>
                <a:srgbClr val="000000"/>
              </a:buClr>
              <a:buSzPts val="1100"/>
            </a:pPr>
            <a:r>
              <a:rPr lang="en" sz="3600" b="1" dirty="0">
                <a:latin typeface="Roboto"/>
                <a:ea typeface="Roboto"/>
                <a:cs typeface="Roboto"/>
                <a:sym typeface="Roboto"/>
              </a:rPr>
              <a:t>6</a:t>
            </a:r>
            <a:endParaRPr sz="3600" b="1" dirty="0">
              <a:latin typeface="Roboto"/>
              <a:ea typeface="Roboto"/>
              <a:cs typeface="Roboto"/>
              <a:sym typeface="Roboto"/>
            </a:endParaRPr>
          </a:p>
        </p:txBody>
      </p:sp>
      <p:sp>
        <p:nvSpPr>
          <p:cNvPr id="281" name="Google Shape;281;p19"/>
          <p:cNvSpPr txBox="1"/>
          <p:nvPr/>
        </p:nvSpPr>
        <p:spPr>
          <a:xfrm>
            <a:off x="1763574" y="2725612"/>
            <a:ext cx="1441800" cy="609600"/>
          </a:xfrm>
          <a:prstGeom prst="rect">
            <a:avLst/>
          </a:prstGeom>
          <a:noFill/>
          <a:ln>
            <a:noFill/>
          </a:ln>
        </p:spPr>
        <p:txBody>
          <a:bodyPr spcFirstLastPara="1" wrap="square" lIns="182850" tIns="182850" rIns="182850" bIns="182850" anchor="ctr" anchorCtr="0">
            <a:noAutofit/>
          </a:bodyPr>
          <a:lstStyle/>
          <a:p>
            <a:pPr algn="ctr">
              <a:buClr>
                <a:srgbClr val="000000"/>
              </a:buClr>
              <a:buSzPts val="1100"/>
            </a:pPr>
            <a:r>
              <a:rPr lang="en" sz="3600" b="1" dirty="0">
                <a:latin typeface="Roboto"/>
                <a:ea typeface="Roboto"/>
                <a:cs typeface="Roboto"/>
                <a:sym typeface="Roboto"/>
              </a:rPr>
              <a:t>1</a:t>
            </a:r>
            <a:endParaRPr sz="3600" b="1" dirty="0">
              <a:latin typeface="Roboto"/>
              <a:ea typeface="Roboto"/>
              <a:cs typeface="Roboto"/>
              <a:sym typeface="Roboto"/>
            </a:endParaRPr>
          </a:p>
        </p:txBody>
      </p:sp>
      <p:sp>
        <p:nvSpPr>
          <p:cNvPr id="282" name="Google Shape;282;p19"/>
          <p:cNvSpPr txBox="1"/>
          <p:nvPr/>
        </p:nvSpPr>
        <p:spPr>
          <a:xfrm>
            <a:off x="1763574" y="3932992"/>
            <a:ext cx="1441800" cy="609600"/>
          </a:xfrm>
          <a:prstGeom prst="rect">
            <a:avLst/>
          </a:prstGeom>
          <a:noFill/>
          <a:ln>
            <a:noFill/>
          </a:ln>
        </p:spPr>
        <p:txBody>
          <a:bodyPr spcFirstLastPara="1" wrap="square" lIns="182850" tIns="182850" rIns="182850" bIns="182850" anchor="ctr" anchorCtr="0">
            <a:noAutofit/>
          </a:bodyPr>
          <a:lstStyle/>
          <a:p>
            <a:pPr algn="ctr">
              <a:buClr>
                <a:srgbClr val="000000"/>
              </a:buClr>
              <a:buSzPts val="1100"/>
            </a:pPr>
            <a:r>
              <a:rPr lang="en" sz="3600" b="1" dirty="0">
                <a:latin typeface="Roboto"/>
                <a:ea typeface="Roboto"/>
                <a:cs typeface="Roboto"/>
                <a:sym typeface="Roboto"/>
              </a:rPr>
              <a:t>2</a:t>
            </a:r>
            <a:endParaRPr sz="3600" b="1" dirty="0">
              <a:latin typeface="Roboto"/>
              <a:ea typeface="Roboto"/>
              <a:cs typeface="Roboto"/>
              <a:sym typeface="Roboto"/>
            </a:endParaRPr>
          </a:p>
        </p:txBody>
      </p:sp>
      <p:sp>
        <p:nvSpPr>
          <p:cNvPr id="283" name="Google Shape;283;p19"/>
          <p:cNvSpPr txBox="1"/>
          <p:nvPr/>
        </p:nvSpPr>
        <p:spPr>
          <a:xfrm>
            <a:off x="1763574" y="5140372"/>
            <a:ext cx="1441800" cy="609600"/>
          </a:xfrm>
          <a:prstGeom prst="rect">
            <a:avLst/>
          </a:prstGeom>
          <a:noFill/>
          <a:ln>
            <a:noFill/>
          </a:ln>
        </p:spPr>
        <p:txBody>
          <a:bodyPr spcFirstLastPara="1" wrap="square" lIns="182850" tIns="182850" rIns="182850" bIns="182850" anchor="ctr" anchorCtr="0">
            <a:noAutofit/>
          </a:bodyPr>
          <a:lstStyle/>
          <a:p>
            <a:pPr algn="ctr">
              <a:buClr>
                <a:srgbClr val="000000"/>
              </a:buClr>
              <a:buSzPts val="1100"/>
            </a:pPr>
            <a:r>
              <a:rPr lang="en" sz="3600" b="1" dirty="0">
                <a:latin typeface="Roboto"/>
                <a:ea typeface="Roboto"/>
                <a:cs typeface="Roboto"/>
                <a:sym typeface="Roboto"/>
              </a:rPr>
              <a:t>3</a:t>
            </a:r>
            <a:endParaRPr sz="3600" b="1" dirty="0">
              <a:latin typeface="Roboto"/>
              <a:ea typeface="Roboto"/>
              <a:cs typeface="Roboto"/>
              <a:sym typeface="Roboto"/>
            </a:endParaRPr>
          </a:p>
        </p:txBody>
      </p:sp>
      <p:grpSp>
        <p:nvGrpSpPr>
          <p:cNvPr id="284" name="Google Shape;284;p19"/>
          <p:cNvGrpSpPr/>
          <p:nvPr/>
        </p:nvGrpSpPr>
        <p:grpSpPr>
          <a:xfrm>
            <a:off x="8947951" y="6746501"/>
            <a:ext cx="848242" cy="893050"/>
            <a:chOff x="4473975" y="3373250"/>
            <a:chExt cx="424121" cy="446525"/>
          </a:xfrm>
        </p:grpSpPr>
        <p:sp>
          <p:nvSpPr>
            <p:cNvPr id="285" name="Google Shape;285;p19"/>
            <p:cNvSpPr/>
            <p:nvPr/>
          </p:nvSpPr>
          <p:spPr>
            <a:xfrm>
              <a:off x="4473975" y="3373250"/>
              <a:ext cx="424121" cy="432695"/>
            </a:xfrm>
            <a:custGeom>
              <a:avLst/>
              <a:gdLst/>
              <a:ahLst/>
              <a:cxnLst/>
              <a:rect l="l" t="t" r="r" b="b"/>
              <a:pathLst>
                <a:path w="26954" h="24052" extrusionOk="0">
                  <a:moveTo>
                    <a:pt x="2636" y="1"/>
                  </a:moveTo>
                  <a:cubicBezTo>
                    <a:pt x="1202" y="1"/>
                    <a:pt x="1" y="1168"/>
                    <a:pt x="1" y="2636"/>
                  </a:cubicBezTo>
                  <a:lnTo>
                    <a:pt x="1" y="21416"/>
                  </a:lnTo>
                  <a:cubicBezTo>
                    <a:pt x="1" y="22884"/>
                    <a:pt x="1202" y="24051"/>
                    <a:pt x="2636" y="24051"/>
                  </a:cubicBezTo>
                  <a:lnTo>
                    <a:pt x="24318" y="24051"/>
                  </a:lnTo>
                  <a:cubicBezTo>
                    <a:pt x="25786" y="24051"/>
                    <a:pt x="26953" y="22884"/>
                    <a:pt x="26953" y="21416"/>
                  </a:cubicBezTo>
                  <a:lnTo>
                    <a:pt x="26953" y="2636"/>
                  </a:lnTo>
                  <a:cubicBezTo>
                    <a:pt x="26953" y="1168"/>
                    <a:pt x="25752" y="1"/>
                    <a:pt x="24318"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286" name="Google Shape;286;p19"/>
            <p:cNvSpPr/>
            <p:nvPr/>
          </p:nvSpPr>
          <p:spPr>
            <a:xfrm>
              <a:off x="4597213" y="3478675"/>
              <a:ext cx="177650" cy="341100"/>
            </a:xfrm>
            <a:custGeom>
              <a:avLst/>
              <a:gdLst/>
              <a:ahLst/>
              <a:cxnLst/>
              <a:rect l="l" t="t" r="r" b="b"/>
              <a:pathLst>
                <a:path w="7106" h="13644" extrusionOk="0">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grpSp>
      <p:grpSp>
        <p:nvGrpSpPr>
          <p:cNvPr id="287" name="Google Shape;287;p19"/>
          <p:cNvGrpSpPr/>
          <p:nvPr/>
        </p:nvGrpSpPr>
        <p:grpSpPr>
          <a:xfrm>
            <a:off x="9144001" y="2620349"/>
            <a:ext cx="1042354" cy="1770902"/>
            <a:chOff x="4572000" y="1310174"/>
            <a:chExt cx="521177" cy="885451"/>
          </a:xfrm>
        </p:grpSpPr>
        <p:grpSp>
          <p:nvGrpSpPr>
            <p:cNvPr id="288" name="Google Shape;288;p19"/>
            <p:cNvGrpSpPr/>
            <p:nvPr/>
          </p:nvGrpSpPr>
          <p:grpSpPr>
            <a:xfrm>
              <a:off x="4572000" y="1310174"/>
              <a:ext cx="521177" cy="885451"/>
              <a:chOff x="4572000" y="1310174"/>
              <a:chExt cx="521177" cy="885451"/>
            </a:xfrm>
          </p:grpSpPr>
          <p:sp>
            <p:nvSpPr>
              <p:cNvPr id="289" name="Google Shape;289;p19"/>
              <p:cNvSpPr/>
              <p:nvPr/>
            </p:nvSpPr>
            <p:spPr>
              <a:xfrm>
                <a:off x="4572000" y="1310174"/>
                <a:ext cx="447373" cy="118699"/>
              </a:xfrm>
              <a:custGeom>
                <a:avLst/>
                <a:gdLst/>
                <a:ahLst/>
                <a:cxnLst/>
                <a:rect l="l" t="t" r="r" b="b"/>
                <a:pathLst>
                  <a:path w="19815" h="5258" extrusionOk="0">
                    <a:moveTo>
                      <a:pt x="14439" y="1"/>
                    </a:moveTo>
                    <a:cubicBezTo>
                      <a:pt x="14225" y="1"/>
                      <a:pt x="14005" y="18"/>
                      <a:pt x="13777" y="54"/>
                    </a:cubicBezTo>
                    <a:cubicBezTo>
                      <a:pt x="9541" y="688"/>
                      <a:pt x="10541" y="3723"/>
                      <a:pt x="7806" y="3990"/>
                    </a:cubicBezTo>
                    <a:cubicBezTo>
                      <a:pt x="7598" y="4011"/>
                      <a:pt x="7411" y="4020"/>
                      <a:pt x="7242" y="4020"/>
                    </a:cubicBezTo>
                    <a:cubicBezTo>
                      <a:pt x="5267" y="4020"/>
                      <a:pt x="5782" y="2720"/>
                      <a:pt x="3590" y="2720"/>
                    </a:cubicBezTo>
                    <a:cubicBezTo>
                      <a:pt x="3540" y="2720"/>
                      <a:pt x="3489" y="2721"/>
                      <a:pt x="3436" y="2722"/>
                    </a:cubicBezTo>
                    <a:cubicBezTo>
                      <a:pt x="834" y="2789"/>
                      <a:pt x="1" y="5258"/>
                      <a:pt x="1" y="5258"/>
                    </a:cubicBezTo>
                    <a:lnTo>
                      <a:pt x="19815" y="5258"/>
                    </a:lnTo>
                    <a:cubicBezTo>
                      <a:pt x="19815" y="5258"/>
                      <a:pt x="18202" y="1"/>
                      <a:pt x="14439" y="1"/>
                    </a:cubicBezTo>
                    <a:close/>
                  </a:path>
                </a:pathLst>
              </a:custGeom>
              <a:solidFill>
                <a:schemeClr val="dk1"/>
              </a:solidFill>
              <a:ln>
                <a:noFill/>
              </a:ln>
            </p:spPr>
            <p:txBody>
              <a:bodyPr spcFirstLastPara="1" wrap="square" lIns="182850" tIns="182850" rIns="182850" bIns="182850" anchor="ctr" anchorCtr="0">
                <a:noAutofit/>
              </a:bodyPr>
              <a:lstStyle/>
              <a:p>
                <a:endParaRPr sz="3600"/>
              </a:p>
            </p:txBody>
          </p:sp>
          <p:sp>
            <p:nvSpPr>
              <p:cNvPr id="290" name="Google Shape;290;p19"/>
              <p:cNvSpPr/>
              <p:nvPr/>
            </p:nvSpPr>
            <p:spPr>
              <a:xfrm>
                <a:off x="4601371" y="1748821"/>
                <a:ext cx="491806" cy="446804"/>
              </a:xfrm>
              <a:custGeom>
                <a:avLst/>
                <a:gdLst/>
                <a:ahLst/>
                <a:cxnLst/>
                <a:rect l="l" t="t" r="r" b="b"/>
                <a:pathLst>
                  <a:path w="21783" h="19792" extrusionOk="0">
                    <a:moveTo>
                      <a:pt x="10887" y="0"/>
                    </a:moveTo>
                    <a:cubicBezTo>
                      <a:pt x="6415" y="0"/>
                      <a:pt x="2352" y="3073"/>
                      <a:pt x="1268" y="7610"/>
                    </a:cubicBezTo>
                    <a:cubicBezTo>
                      <a:pt x="0" y="12914"/>
                      <a:pt x="3269" y="18251"/>
                      <a:pt x="8573" y="19518"/>
                    </a:cubicBezTo>
                    <a:cubicBezTo>
                      <a:pt x="9350" y="19703"/>
                      <a:pt x="10127" y="19791"/>
                      <a:pt x="10891" y="19791"/>
                    </a:cubicBezTo>
                    <a:cubicBezTo>
                      <a:pt x="15378" y="19791"/>
                      <a:pt x="19432" y="16745"/>
                      <a:pt x="20515" y="12213"/>
                    </a:cubicBezTo>
                    <a:cubicBezTo>
                      <a:pt x="21783" y="6876"/>
                      <a:pt x="18480" y="1539"/>
                      <a:pt x="13177" y="271"/>
                    </a:cubicBezTo>
                    <a:cubicBezTo>
                      <a:pt x="12410" y="88"/>
                      <a:pt x="11642" y="0"/>
                      <a:pt x="10887" y="0"/>
                    </a:cubicBezTo>
                    <a:close/>
                  </a:path>
                </a:pathLst>
              </a:custGeom>
              <a:solidFill>
                <a:srgbClr val="CB2027"/>
              </a:solidFill>
              <a:ln>
                <a:noFill/>
              </a:ln>
            </p:spPr>
            <p:txBody>
              <a:bodyPr spcFirstLastPara="1" wrap="square" lIns="182850" tIns="182850" rIns="182850" bIns="182850" anchor="ctr" anchorCtr="0">
                <a:noAutofit/>
              </a:bodyPr>
              <a:lstStyle/>
              <a:p>
                <a:endParaRPr sz="3600" dirty="0"/>
              </a:p>
            </p:txBody>
          </p:sp>
        </p:grpSp>
        <p:sp>
          <p:nvSpPr>
            <p:cNvPr id="291" name="Google Shape;291;p19"/>
            <p:cNvSpPr/>
            <p:nvPr/>
          </p:nvSpPr>
          <p:spPr>
            <a:xfrm>
              <a:off x="4712175" y="1847000"/>
              <a:ext cx="259876" cy="326841"/>
            </a:xfrm>
            <a:custGeom>
              <a:avLst/>
              <a:gdLst/>
              <a:ahLst/>
              <a:cxnLst/>
              <a:rect l="l" t="t" r="r" b="b"/>
              <a:pathLst>
                <a:path w="10742" h="13510" extrusionOk="0">
                  <a:moveTo>
                    <a:pt x="4670" y="8874"/>
                  </a:moveTo>
                  <a:cubicBezTo>
                    <a:pt x="4637" y="8907"/>
                    <a:pt x="4637" y="8940"/>
                    <a:pt x="4637" y="8974"/>
                  </a:cubicBezTo>
                  <a:cubicBezTo>
                    <a:pt x="4136" y="10875"/>
                    <a:pt x="4103" y="11309"/>
                    <a:pt x="3569" y="12209"/>
                  </a:cubicBezTo>
                  <a:cubicBezTo>
                    <a:pt x="3336" y="12610"/>
                    <a:pt x="3069" y="13010"/>
                    <a:pt x="2769" y="13410"/>
                  </a:cubicBezTo>
                  <a:cubicBezTo>
                    <a:pt x="2735" y="13444"/>
                    <a:pt x="2702" y="13510"/>
                    <a:pt x="2635" y="13477"/>
                  </a:cubicBezTo>
                  <a:cubicBezTo>
                    <a:pt x="2569" y="13477"/>
                    <a:pt x="2569" y="13410"/>
                    <a:pt x="2569" y="13343"/>
                  </a:cubicBezTo>
                  <a:cubicBezTo>
                    <a:pt x="2469" y="12776"/>
                    <a:pt x="2435" y="12176"/>
                    <a:pt x="2435" y="11609"/>
                  </a:cubicBezTo>
                  <a:cubicBezTo>
                    <a:pt x="2469" y="10842"/>
                    <a:pt x="2569" y="10575"/>
                    <a:pt x="3569" y="6405"/>
                  </a:cubicBezTo>
                  <a:cubicBezTo>
                    <a:pt x="3569" y="6338"/>
                    <a:pt x="3569" y="6305"/>
                    <a:pt x="3536" y="6238"/>
                  </a:cubicBezTo>
                  <a:cubicBezTo>
                    <a:pt x="3303" y="5605"/>
                    <a:pt x="3236" y="4971"/>
                    <a:pt x="3469" y="4304"/>
                  </a:cubicBezTo>
                  <a:cubicBezTo>
                    <a:pt x="3903" y="2903"/>
                    <a:pt x="5504" y="2769"/>
                    <a:pt x="5771" y="3937"/>
                  </a:cubicBezTo>
                  <a:cubicBezTo>
                    <a:pt x="5971" y="4671"/>
                    <a:pt x="5504" y="5605"/>
                    <a:pt x="5137" y="7006"/>
                  </a:cubicBezTo>
                  <a:cubicBezTo>
                    <a:pt x="4870" y="8173"/>
                    <a:pt x="6205" y="8974"/>
                    <a:pt x="7372" y="8140"/>
                  </a:cubicBezTo>
                  <a:cubicBezTo>
                    <a:pt x="8440" y="7372"/>
                    <a:pt x="8873" y="5504"/>
                    <a:pt x="8773" y="4204"/>
                  </a:cubicBezTo>
                  <a:cubicBezTo>
                    <a:pt x="8640" y="1568"/>
                    <a:pt x="5738" y="1001"/>
                    <a:pt x="3903" y="1835"/>
                  </a:cubicBezTo>
                  <a:cubicBezTo>
                    <a:pt x="1835" y="2803"/>
                    <a:pt x="1334" y="5404"/>
                    <a:pt x="2302" y="6605"/>
                  </a:cubicBezTo>
                  <a:cubicBezTo>
                    <a:pt x="2402" y="6739"/>
                    <a:pt x="2502" y="6839"/>
                    <a:pt x="2469" y="7006"/>
                  </a:cubicBezTo>
                  <a:cubicBezTo>
                    <a:pt x="2402" y="7239"/>
                    <a:pt x="2335" y="7473"/>
                    <a:pt x="2268" y="7706"/>
                  </a:cubicBezTo>
                  <a:cubicBezTo>
                    <a:pt x="2235" y="7873"/>
                    <a:pt x="2102" y="7940"/>
                    <a:pt x="1902" y="7873"/>
                  </a:cubicBezTo>
                  <a:cubicBezTo>
                    <a:pt x="1568" y="7739"/>
                    <a:pt x="1268" y="7506"/>
                    <a:pt x="1034" y="7206"/>
                  </a:cubicBezTo>
                  <a:cubicBezTo>
                    <a:pt x="234" y="6205"/>
                    <a:pt x="0" y="4237"/>
                    <a:pt x="1068" y="2602"/>
                  </a:cubicBezTo>
                  <a:cubicBezTo>
                    <a:pt x="2235" y="734"/>
                    <a:pt x="4437" y="1"/>
                    <a:pt x="6438" y="234"/>
                  </a:cubicBezTo>
                  <a:cubicBezTo>
                    <a:pt x="8806" y="501"/>
                    <a:pt x="10341" y="2135"/>
                    <a:pt x="10608" y="3970"/>
                  </a:cubicBezTo>
                  <a:cubicBezTo>
                    <a:pt x="10741" y="4804"/>
                    <a:pt x="10641" y="6905"/>
                    <a:pt x="9474" y="8373"/>
                  </a:cubicBezTo>
                  <a:cubicBezTo>
                    <a:pt x="8106" y="10041"/>
                    <a:pt x="5904" y="10174"/>
                    <a:pt x="4870" y="9140"/>
                  </a:cubicBezTo>
                  <a:cubicBezTo>
                    <a:pt x="4804" y="9040"/>
                    <a:pt x="4737" y="8974"/>
                    <a:pt x="4670" y="8874"/>
                  </a:cubicBezTo>
                  <a:close/>
                </a:path>
              </a:pathLst>
            </a:custGeom>
            <a:solidFill>
              <a:srgbClr val="FFFFFF"/>
            </a:solidFill>
            <a:ln>
              <a:noFill/>
            </a:ln>
          </p:spPr>
          <p:txBody>
            <a:bodyPr spcFirstLastPara="1" wrap="square" lIns="182850" tIns="182850" rIns="182850" bIns="182850" anchor="ctr" anchorCtr="0">
              <a:noAutofit/>
            </a:bodyPr>
            <a:lstStyle/>
            <a:p>
              <a:endParaRPr sz="3600"/>
            </a:p>
          </p:txBody>
        </p:sp>
      </p:grpSp>
      <p:pic>
        <p:nvPicPr>
          <p:cNvPr id="2" name="Picture 1">
            <a:extLst>
              <a:ext uri="{FF2B5EF4-FFF2-40B4-BE49-F238E27FC236}">
                <a16:creationId xmlns:a16="http://schemas.microsoft.com/office/drawing/2014/main" id="{96BDAC43-F09B-5C1E-8273-2155B257CE87}"/>
              </a:ext>
            </a:extLst>
          </p:cNvPr>
          <p:cNvPicPr>
            <a:picLocks noChangeAspect="1"/>
          </p:cNvPicPr>
          <p:nvPr/>
        </p:nvPicPr>
        <p:blipFill>
          <a:blip r:embed="rId3"/>
          <a:stretch>
            <a:fillRect/>
          </a:stretch>
        </p:blipFill>
        <p:spPr>
          <a:xfrm>
            <a:off x="9202801" y="8355934"/>
            <a:ext cx="1018462" cy="962400"/>
          </a:xfrm>
          <a:prstGeom prst="ellipse">
            <a:avLst/>
          </a:prstGeom>
        </p:spPr>
      </p:pic>
      <p:sp>
        <p:nvSpPr>
          <p:cNvPr id="5" name="Oval 4">
            <a:extLst>
              <a:ext uri="{FF2B5EF4-FFF2-40B4-BE49-F238E27FC236}">
                <a16:creationId xmlns:a16="http://schemas.microsoft.com/office/drawing/2014/main" id="{FF032844-157B-10DA-FB53-9CC1F8CEC4E4}"/>
              </a:ext>
            </a:extLst>
          </p:cNvPr>
          <p:cNvSpPr/>
          <p:nvPr/>
        </p:nvSpPr>
        <p:spPr>
          <a:xfrm>
            <a:off x="9215501" y="3350877"/>
            <a:ext cx="1039253" cy="1046958"/>
          </a:xfrm>
          <a:prstGeom prst="ellipse">
            <a:avLst/>
          </a:prstGeom>
          <a:solidFill>
            <a:schemeClr val="accent4">
              <a:lumMod val="75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3600" dirty="0"/>
          </a:p>
        </p:txBody>
      </p:sp>
      <p:sp>
        <p:nvSpPr>
          <p:cNvPr id="4" name="Google Shape;78;p17">
            <a:extLst>
              <a:ext uri="{FF2B5EF4-FFF2-40B4-BE49-F238E27FC236}">
                <a16:creationId xmlns:a16="http://schemas.microsoft.com/office/drawing/2014/main" id="{23AEF8B9-3135-EE09-CAFF-A64335EBFB38}"/>
              </a:ext>
            </a:extLst>
          </p:cNvPr>
          <p:cNvSpPr/>
          <p:nvPr/>
        </p:nvSpPr>
        <p:spPr>
          <a:xfrm>
            <a:off x="9394623" y="3531318"/>
            <a:ext cx="709619" cy="686077"/>
          </a:xfrm>
          <a:custGeom>
            <a:avLst/>
            <a:gdLst/>
            <a:ahLst/>
            <a:cxnLst/>
            <a:rect l="l" t="t" r="r" b="b"/>
            <a:pathLst>
              <a:path w="17313" h="17313" extrusionOk="0">
                <a:moveTo>
                  <a:pt x="15311" y="1969"/>
                </a:moveTo>
                <a:lnTo>
                  <a:pt x="15311" y="2369"/>
                </a:lnTo>
                <a:lnTo>
                  <a:pt x="15311" y="4904"/>
                </a:lnTo>
                <a:lnTo>
                  <a:pt x="12376" y="4937"/>
                </a:lnTo>
                <a:lnTo>
                  <a:pt x="12376" y="2002"/>
                </a:lnTo>
                <a:lnTo>
                  <a:pt x="14911" y="1969"/>
                </a:lnTo>
                <a:close/>
                <a:moveTo>
                  <a:pt x="8640" y="5605"/>
                </a:moveTo>
                <a:cubicBezTo>
                  <a:pt x="9674" y="5605"/>
                  <a:pt x="10574" y="6105"/>
                  <a:pt x="11142" y="6872"/>
                </a:cubicBezTo>
                <a:cubicBezTo>
                  <a:pt x="11475" y="7373"/>
                  <a:pt x="11709" y="7973"/>
                  <a:pt x="11709" y="8640"/>
                </a:cubicBezTo>
                <a:cubicBezTo>
                  <a:pt x="11709" y="10308"/>
                  <a:pt x="10341" y="11676"/>
                  <a:pt x="8640" y="11676"/>
                </a:cubicBezTo>
                <a:cubicBezTo>
                  <a:pt x="6972" y="11676"/>
                  <a:pt x="5604" y="10308"/>
                  <a:pt x="5604" y="8640"/>
                </a:cubicBezTo>
                <a:cubicBezTo>
                  <a:pt x="5604" y="7973"/>
                  <a:pt x="5838" y="7373"/>
                  <a:pt x="6171" y="6872"/>
                </a:cubicBezTo>
                <a:cubicBezTo>
                  <a:pt x="6738" y="6105"/>
                  <a:pt x="7639" y="5605"/>
                  <a:pt x="8640" y="5605"/>
                </a:cubicBezTo>
                <a:close/>
                <a:moveTo>
                  <a:pt x="15611" y="6872"/>
                </a:moveTo>
                <a:lnTo>
                  <a:pt x="15611" y="13944"/>
                </a:lnTo>
                <a:cubicBezTo>
                  <a:pt x="15611" y="14878"/>
                  <a:pt x="14878" y="15612"/>
                  <a:pt x="13977" y="15612"/>
                </a:cubicBezTo>
                <a:lnTo>
                  <a:pt x="3336" y="15612"/>
                </a:lnTo>
                <a:cubicBezTo>
                  <a:pt x="2435" y="15612"/>
                  <a:pt x="1701" y="14878"/>
                  <a:pt x="1701" y="13944"/>
                </a:cubicBezTo>
                <a:lnTo>
                  <a:pt x="1701" y="6872"/>
                </a:lnTo>
                <a:lnTo>
                  <a:pt x="4270" y="6872"/>
                </a:lnTo>
                <a:cubicBezTo>
                  <a:pt x="4036" y="7406"/>
                  <a:pt x="3936" y="8006"/>
                  <a:pt x="3936" y="8640"/>
                </a:cubicBezTo>
                <a:cubicBezTo>
                  <a:pt x="3936" y="11242"/>
                  <a:pt x="6038" y="13377"/>
                  <a:pt x="8640" y="13377"/>
                </a:cubicBezTo>
                <a:cubicBezTo>
                  <a:pt x="11275" y="13377"/>
                  <a:pt x="13376" y="11242"/>
                  <a:pt x="13376" y="8640"/>
                </a:cubicBezTo>
                <a:cubicBezTo>
                  <a:pt x="13376" y="8006"/>
                  <a:pt x="13243" y="7406"/>
                  <a:pt x="13043" y="6872"/>
                </a:cubicBezTo>
                <a:close/>
                <a:moveTo>
                  <a:pt x="3336" y="1"/>
                </a:moveTo>
                <a:cubicBezTo>
                  <a:pt x="1501" y="1"/>
                  <a:pt x="0" y="1502"/>
                  <a:pt x="0" y="3336"/>
                </a:cubicBezTo>
                <a:lnTo>
                  <a:pt x="0" y="6872"/>
                </a:lnTo>
                <a:lnTo>
                  <a:pt x="0" y="13944"/>
                </a:lnTo>
                <a:cubicBezTo>
                  <a:pt x="0" y="15812"/>
                  <a:pt x="1501" y="17313"/>
                  <a:pt x="3336" y="17313"/>
                </a:cubicBezTo>
                <a:lnTo>
                  <a:pt x="13977" y="17313"/>
                </a:lnTo>
                <a:cubicBezTo>
                  <a:pt x="15812" y="17313"/>
                  <a:pt x="17313" y="15812"/>
                  <a:pt x="17313" y="13944"/>
                </a:cubicBezTo>
                <a:lnTo>
                  <a:pt x="17313" y="6872"/>
                </a:lnTo>
                <a:lnTo>
                  <a:pt x="17313" y="3336"/>
                </a:lnTo>
                <a:cubicBezTo>
                  <a:pt x="17313" y="1502"/>
                  <a:pt x="15812" y="1"/>
                  <a:pt x="13977" y="1"/>
                </a:cubicBezTo>
                <a:close/>
              </a:path>
            </a:pathLst>
          </a:custGeom>
          <a:solidFill>
            <a:srgbClr val="EAEAEA"/>
          </a:solidFill>
          <a:ln>
            <a:noFill/>
          </a:ln>
        </p:spPr>
        <p:txBody>
          <a:bodyPr spcFirstLastPara="1" wrap="square" lIns="182850" tIns="182850" rIns="182850" bIns="182850" anchor="ctr" anchorCtr="0">
            <a:noAutofit/>
          </a:bodyPr>
          <a:lstStyle/>
          <a:p>
            <a:endParaRPr sz="3600" dirty="0"/>
          </a:p>
        </p:txBody>
      </p:sp>
      <p:sp>
        <p:nvSpPr>
          <p:cNvPr id="3" name="TextBox 3">
            <a:extLst>
              <a:ext uri="{FF2B5EF4-FFF2-40B4-BE49-F238E27FC236}">
                <a16:creationId xmlns:a16="http://schemas.microsoft.com/office/drawing/2014/main" id="{D8027A77-99B7-93DF-31E9-60085B2DDA7A}"/>
              </a:ext>
            </a:extLst>
          </p:cNvPr>
          <p:cNvSpPr txBox="1"/>
          <p:nvPr/>
        </p:nvSpPr>
        <p:spPr>
          <a:xfrm>
            <a:off x="966976" y="803541"/>
            <a:ext cx="11533909" cy="1272977"/>
          </a:xfrm>
          <a:prstGeom prst="rect">
            <a:avLst/>
          </a:prstGeom>
        </p:spPr>
        <p:txBody>
          <a:bodyPr wrap="square" lIns="0" tIns="0" rIns="0" bIns="0" rtlCol="0" anchor="t">
            <a:spAutoFit/>
          </a:bodyPr>
          <a:lstStyle/>
          <a:p>
            <a:pPr lvl="0">
              <a:lnSpc>
                <a:spcPts val="10500"/>
              </a:lnSpc>
            </a:pPr>
            <a:r>
              <a:rPr lang="en" sz="8000" dirty="0">
                <a:solidFill>
                  <a:schemeClr val="accent1">
                    <a:lumMod val="75000"/>
                  </a:schemeClr>
                </a:solidFill>
                <a:latin typeface="Tenor Sans" panose="020B0604020202020204" charset="0"/>
              </a:rPr>
              <a:t>Table of Content</a:t>
            </a:r>
            <a:endParaRPr lang="en-US" sz="8800" spc="-210" dirty="0">
              <a:solidFill>
                <a:schemeClr val="accent1">
                  <a:lumMod val="75000"/>
                </a:schemeClr>
              </a:solidFill>
              <a:latin typeface="Tenor Sans" panose="020B0604020202020204" charset="0"/>
              <a:ea typeface="Tenor Sans"/>
              <a:cs typeface="Tenor Sans"/>
              <a:sym typeface="Tenor Sans"/>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9621" y="4248150"/>
            <a:ext cx="2877154" cy="4465550"/>
            <a:chOff x="0" y="0"/>
            <a:chExt cx="3836205" cy="5954066"/>
          </a:xfrm>
        </p:grpSpPr>
        <p:sp>
          <p:nvSpPr>
            <p:cNvPr id="3" name="TextBox 3"/>
            <p:cNvSpPr txBox="1"/>
            <p:nvPr/>
          </p:nvSpPr>
          <p:spPr>
            <a:xfrm>
              <a:off x="0" y="0"/>
              <a:ext cx="3341710" cy="991724"/>
            </a:xfrm>
            <a:prstGeom prst="rect">
              <a:avLst/>
            </a:prstGeom>
          </p:spPr>
          <p:txBody>
            <a:bodyPr wrap="square" lIns="0" tIns="0" rIns="0" bIns="0" rtlCol="0" anchor="t">
              <a:spAutoFit/>
            </a:bodyPr>
            <a:lstStyle/>
            <a:p>
              <a:pPr marL="0" lvl="0" indent="0" algn="l">
                <a:lnSpc>
                  <a:spcPts val="2879"/>
                </a:lnSpc>
                <a:spcBef>
                  <a:spcPct val="0"/>
                </a:spcBef>
              </a:pPr>
              <a:r>
                <a:rPr lang="en-US" sz="2800" b="1" dirty="0">
                  <a:solidFill>
                    <a:srgbClr val="3D4E6D"/>
                  </a:solidFill>
                  <a:latin typeface="Clear Sans Bold"/>
                  <a:ea typeface="Clear Sans Bold"/>
                  <a:cs typeface="Clear Sans Bold"/>
                  <a:sym typeface="Clear Sans Bold"/>
                </a:rPr>
                <a:t>FACE DETECTION</a:t>
              </a:r>
            </a:p>
          </p:txBody>
        </p:sp>
        <p:sp>
          <p:nvSpPr>
            <p:cNvPr id="4" name="TextBox 4"/>
            <p:cNvSpPr txBox="1"/>
            <p:nvPr/>
          </p:nvSpPr>
          <p:spPr>
            <a:xfrm>
              <a:off x="0" y="1019211"/>
              <a:ext cx="3836205" cy="4934855"/>
            </a:xfrm>
            <a:prstGeom prst="rect">
              <a:avLst/>
            </a:prstGeom>
          </p:spPr>
          <p:txBody>
            <a:bodyPr lIns="0" tIns="0" rIns="0" bIns="0" rtlCol="0" anchor="t">
              <a:spAutoFit/>
            </a:bodyPr>
            <a:lstStyle/>
            <a:p>
              <a:pPr marL="0" lvl="0" indent="0" algn="l">
                <a:lnSpc>
                  <a:spcPts val="2940"/>
                </a:lnSpc>
              </a:pPr>
              <a:r>
                <a:rPr lang="en-US" sz="2400" dirty="0">
                  <a:solidFill>
                    <a:srgbClr val="5A7DA7"/>
                  </a:solidFill>
                  <a:latin typeface="Clear Sans"/>
                  <a:ea typeface="Clear Sans"/>
                  <a:cs typeface="Clear Sans"/>
                  <a:sym typeface="Clear Sans"/>
                </a:rPr>
                <a:t>Snapchat’s dog filter begins by </a:t>
              </a:r>
              <a:r>
                <a:rPr lang="en-US" sz="2400" b="1" dirty="0">
                  <a:solidFill>
                    <a:srgbClr val="5A7DA7"/>
                  </a:solidFill>
                  <a:latin typeface="Clear Sans Bold"/>
                  <a:ea typeface="Clear Sans Bold"/>
                  <a:cs typeface="Clear Sans Bold"/>
                  <a:sym typeface="Clear Sans Bold"/>
                </a:rPr>
                <a:t>detecting the user’s face</a:t>
              </a:r>
              <a:r>
                <a:rPr lang="en-US" sz="2400" dirty="0">
                  <a:solidFill>
                    <a:srgbClr val="5A7DA7"/>
                  </a:solidFill>
                  <a:latin typeface="Clear Sans"/>
                  <a:ea typeface="Clear Sans"/>
                  <a:cs typeface="Clear Sans"/>
                  <a:sym typeface="Clear Sans"/>
                </a:rPr>
                <a:t> in real-time, utilizing sophisticated algorithms that ensure accurate tracking for seamless interaction with the filter.</a:t>
              </a:r>
            </a:p>
          </p:txBody>
        </p:sp>
      </p:grpSp>
      <p:sp>
        <p:nvSpPr>
          <p:cNvPr id="5" name="TextBox 5"/>
          <p:cNvSpPr txBox="1"/>
          <p:nvPr/>
        </p:nvSpPr>
        <p:spPr>
          <a:xfrm>
            <a:off x="666750" y="4248150"/>
            <a:ext cx="617917" cy="384721"/>
          </a:xfrm>
          <a:prstGeom prst="rect">
            <a:avLst/>
          </a:prstGeom>
        </p:spPr>
        <p:txBody>
          <a:bodyPr lIns="0" tIns="0" rIns="0" bIns="0" rtlCol="0" anchor="t">
            <a:spAutoFit/>
          </a:bodyPr>
          <a:lstStyle/>
          <a:p>
            <a:pPr marL="0" lvl="0" indent="0" algn="l">
              <a:lnSpc>
                <a:spcPts val="2999"/>
              </a:lnSpc>
              <a:spcBef>
                <a:spcPct val="0"/>
              </a:spcBef>
            </a:pPr>
            <a:r>
              <a:rPr lang="en-US" sz="2800" b="1" dirty="0">
                <a:solidFill>
                  <a:srgbClr val="3D4E6D"/>
                </a:solidFill>
                <a:latin typeface="Clear Sans Bold"/>
                <a:ea typeface="Clear Sans Bold"/>
                <a:cs typeface="Clear Sans Bold"/>
                <a:sym typeface="Clear Sans Bold"/>
              </a:rPr>
              <a:t>01</a:t>
            </a:r>
          </a:p>
        </p:txBody>
      </p:sp>
      <p:grpSp>
        <p:nvGrpSpPr>
          <p:cNvPr id="6" name="Group 6"/>
          <p:cNvGrpSpPr/>
          <p:nvPr/>
        </p:nvGrpSpPr>
        <p:grpSpPr>
          <a:xfrm>
            <a:off x="6114446" y="4248150"/>
            <a:ext cx="3639154" cy="4478349"/>
            <a:chOff x="0" y="0"/>
            <a:chExt cx="4852205" cy="5971131"/>
          </a:xfrm>
        </p:grpSpPr>
        <p:sp>
          <p:nvSpPr>
            <p:cNvPr id="7" name="TextBox 7"/>
            <p:cNvSpPr txBox="1"/>
            <p:nvPr/>
          </p:nvSpPr>
          <p:spPr>
            <a:xfrm>
              <a:off x="0" y="0"/>
              <a:ext cx="4852205" cy="991724"/>
            </a:xfrm>
            <a:prstGeom prst="rect">
              <a:avLst/>
            </a:prstGeom>
          </p:spPr>
          <p:txBody>
            <a:bodyPr wrap="square" lIns="0" tIns="0" rIns="0" bIns="0" rtlCol="0" anchor="t">
              <a:spAutoFit/>
            </a:bodyPr>
            <a:lstStyle/>
            <a:p>
              <a:pPr marL="0" lvl="0" indent="0" algn="l">
                <a:lnSpc>
                  <a:spcPts val="2879"/>
                </a:lnSpc>
                <a:spcBef>
                  <a:spcPct val="0"/>
                </a:spcBef>
              </a:pPr>
              <a:r>
                <a:rPr lang="en-US" sz="2800" b="1" dirty="0">
                  <a:solidFill>
                    <a:srgbClr val="3D4E6D"/>
                  </a:solidFill>
                  <a:latin typeface="Clear Sans Bold"/>
                  <a:ea typeface="Clear Sans Bold"/>
                  <a:cs typeface="Clear Sans Bold"/>
                  <a:sym typeface="Clear Sans Bold"/>
                </a:rPr>
                <a:t>LANDMARK TRACKING</a:t>
              </a:r>
            </a:p>
          </p:txBody>
        </p:sp>
        <p:sp>
          <p:nvSpPr>
            <p:cNvPr id="8" name="TextBox 8"/>
            <p:cNvSpPr txBox="1"/>
            <p:nvPr/>
          </p:nvSpPr>
          <p:spPr>
            <a:xfrm>
              <a:off x="0" y="1036276"/>
              <a:ext cx="3836205" cy="4934855"/>
            </a:xfrm>
            <a:prstGeom prst="rect">
              <a:avLst/>
            </a:prstGeom>
          </p:spPr>
          <p:txBody>
            <a:bodyPr lIns="0" tIns="0" rIns="0" bIns="0" rtlCol="0" anchor="t">
              <a:spAutoFit/>
            </a:bodyPr>
            <a:lstStyle/>
            <a:p>
              <a:pPr marL="0" lvl="0" indent="0" algn="l">
                <a:lnSpc>
                  <a:spcPts val="2940"/>
                </a:lnSpc>
              </a:pPr>
              <a:r>
                <a:rPr lang="en-US" sz="2400" dirty="0">
                  <a:solidFill>
                    <a:srgbClr val="5A7DA7"/>
                  </a:solidFill>
                  <a:latin typeface="Clear Sans"/>
                  <a:ea typeface="Clear Sans"/>
                  <a:cs typeface="Clear Sans"/>
                  <a:sym typeface="Clear Sans"/>
                </a:rPr>
                <a:t>Once the face is detected, the system </a:t>
              </a:r>
              <a:r>
                <a:rPr lang="en-US" sz="2400" b="1" dirty="0">
                  <a:solidFill>
                    <a:srgbClr val="5A7DA7"/>
                  </a:solidFill>
                  <a:latin typeface="Clear Sans Bold"/>
                  <a:ea typeface="Clear Sans Bold"/>
                  <a:cs typeface="Clear Sans Bold"/>
                  <a:sym typeface="Clear Sans Bold"/>
                </a:rPr>
                <a:t>tracks key landmarks</a:t>
              </a:r>
              <a:r>
                <a:rPr lang="en-US" sz="2400" dirty="0">
                  <a:solidFill>
                    <a:srgbClr val="5A7DA7"/>
                  </a:solidFill>
                  <a:latin typeface="Clear Sans"/>
                  <a:ea typeface="Clear Sans"/>
                  <a:cs typeface="Clear Sans"/>
                  <a:sym typeface="Clear Sans"/>
                </a:rPr>
                <a:t>, mapping facial features to ensure that the filter aligns perfectly with the user's expressions and movements.</a:t>
              </a:r>
            </a:p>
          </p:txBody>
        </p:sp>
      </p:grpSp>
      <p:sp>
        <p:nvSpPr>
          <p:cNvPr id="9" name="TextBox 9"/>
          <p:cNvSpPr txBox="1"/>
          <p:nvPr/>
        </p:nvSpPr>
        <p:spPr>
          <a:xfrm>
            <a:off x="4981575" y="4248150"/>
            <a:ext cx="617917" cy="384721"/>
          </a:xfrm>
          <a:prstGeom prst="rect">
            <a:avLst/>
          </a:prstGeom>
        </p:spPr>
        <p:txBody>
          <a:bodyPr lIns="0" tIns="0" rIns="0" bIns="0" rtlCol="0" anchor="t">
            <a:spAutoFit/>
          </a:bodyPr>
          <a:lstStyle/>
          <a:p>
            <a:pPr marL="0" lvl="0" indent="0" algn="l">
              <a:lnSpc>
                <a:spcPts val="2999"/>
              </a:lnSpc>
              <a:spcBef>
                <a:spcPct val="0"/>
              </a:spcBef>
            </a:pPr>
            <a:r>
              <a:rPr lang="en-US" sz="2800" b="1" dirty="0">
                <a:solidFill>
                  <a:srgbClr val="3D4E6D"/>
                </a:solidFill>
                <a:latin typeface="Clear Sans Bold"/>
                <a:ea typeface="Clear Sans Bold"/>
                <a:cs typeface="Clear Sans Bold"/>
                <a:sym typeface="Clear Sans Bold"/>
              </a:rPr>
              <a:t>02</a:t>
            </a:r>
          </a:p>
        </p:txBody>
      </p:sp>
      <p:grpSp>
        <p:nvGrpSpPr>
          <p:cNvPr id="10" name="Group 10"/>
          <p:cNvGrpSpPr/>
          <p:nvPr/>
        </p:nvGrpSpPr>
        <p:grpSpPr>
          <a:xfrm>
            <a:off x="10429271" y="4248150"/>
            <a:ext cx="2877154" cy="4465550"/>
            <a:chOff x="0" y="0"/>
            <a:chExt cx="3836205" cy="5954066"/>
          </a:xfrm>
        </p:grpSpPr>
        <p:sp>
          <p:nvSpPr>
            <p:cNvPr id="11" name="TextBox 11"/>
            <p:cNvSpPr txBox="1"/>
            <p:nvPr/>
          </p:nvSpPr>
          <p:spPr>
            <a:xfrm>
              <a:off x="0" y="0"/>
              <a:ext cx="3836205" cy="991724"/>
            </a:xfrm>
            <a:prstGeom prst="rect">
              <a:avLst/>
            </a:prstGeom>
          </p:spPr>
          <p:txBody>
            <a:bodyPr lIns="0" tIns="0" rIns="0" bIns="0" rtlCol="0" anchor="t">
              <a:spAutoFit/>
            </a:bodyPr>
            <a:lstStyle/>
            <a:p>
              <a:pPr marL="0" lvl="0" indent="0" algn="l">
                <a:lnSpc>
                  <a:spcPts val="2879"/>
                </a:lnSpc>
                <a:spcBef>
                  <a:spcPct val="0"/>
                </a:spcBef>
              </a:pPr>
              <a:r>
                <a:rPr lang="en-US" sz="2800" b="1" dirty="0">
                  <a:solidFill>
                    <a:srgbClr val="3D4E6D"/>
                  </a:solidFill>
                  <a:latin typeface="Clear Sans Bold"/>
                  <a:ea typeface="Clear Sans Bold"/>
                  <a:cs typeface="Clear Sans Bold"/>
                  <a:sym typeface="Clear Sans Bold"/>
                </a:rPr>
                <a:t>EARS ATTACHMENT</a:t>
              </a:r>
            </a:p>
          </p:txBody>
        </p:sp>
        <p:sp>
          <p:nvSpPr>
            <p:cNvPr id="12" name="TextBox 12"/>
            <p:cNvSpPr txBox="1"/>
            <p:nvPr/>
          </p:nvSpPr>
          <p:spPr>
            <a:xfrm>
              <a:off x="0" y="1019211"/>
              <a:ext cx="3836205" cy="4934855"/>
            </a:xfrm>
            <a:prstGeom prst="rect">
              <a:avLst/>
            </a:prstGeom>
          </p:spPr>
          <p:txBody>
            <a:bodyPr lIns="0" tIns="0" rIns="0" bIns="0" rtlCol="0" anchor="t">
              <a:spAutoFit/>
            </a:bodyPr>
            <a:lstStyle/>
            <a:p>
              <a:pPr marL="0" lvl="0" indent="0" algn="l">
                <a:lnSpc>
                  <a:spcPts val="2940"/>
                </a:lnSpc>
              </a:pPr>
              <a:r>
                <a:rPr lang="en-US" sz="2400" dirty="0">
                  <a:solidFill>
                    <a:srgbClr val="5A7DA7"/>
                  </a:solidFill>
                  <a:latin typeface="Clear Sans"/>
                  <a:ea typeface="Clear Sans"/>
                  <a:cs typeface="Clear Sans"/>
                  <a:sym typeface="Clear Sans"/>
                </a:rPr>
                <a:t>The filter then </a:t>
              </a:r>
              <a:r>
                <a:rPr lang="en-US" sz="2400" b="1" dirty="0">
                  <a:solidFill>
                    <a:srgbClr val="5A7DA7"/>
                  </a:solidFill>
                  <a:latin typeface="Clear Sans Bold"/>
                  <a:ea typeface="Clear Sans Bold"/>
                  <a:cs typeface="Clear Sans Bold"/>
                  <a:sym typeface="Clear Sans Bold"/>
                </a:rPr>
                <a:t>attaches animated dog ears</a:t>
              </a:r>
              <a:r>
                <a:rPr lang="en-US" sz="2400" dirty="0">
                  <a:solidFill>
                    <a:srgbClr val="5A7DA7"/>
                  </a:solidFill>
                  <a:latin typeface="Clear Sans"/>
                  <a:ea typeface="Clear Sans"/>
                  <a:cs typeface="Clear Sans"/>
                  <a:sym typeface="Clear Sans"/>
                </a:rPr>
                <a:t> to the user's head in real-time, adjusting to their movements, enhancing the playful and engaging experience offered by the filter.</a:t>
              </a:r>
            </a:p>
          </p:txBody>
        </p:sp>
      </p:grpSp>
      <p:sp>
        <p:nvSpPr>
          <p:cNvPr id="13" name="TextBox 13"/>
          <p:cNvSpPr txBox="1"/>
          <p:nvPr/>
        </p:nvSpPr>
        <p:spPr>
          <a:xfrm>
            <a:off x="9296400" y="4248150"/>
            <a:ext cx="617917" cy="384721"/>
          </a:xfrm>
          <a:prstGeom prst="rect">
            <a:avLst/>
          </a:prstGeom>
        </p:spPr>
        <p:txBody>
          <a:bodyPr lIns="0" tIns="0" rIns="0" bIns="0" rtlCol="0" anchor="t">
            <a:spAutoFit/>
          </a:bodyPr>
          <a:lstStyle/>
          <a:p>
            <a:pPr marL="0" lvl="0" indent="0" algn="l">
              <a:lnSpc>
                <a:spcPts val="2999"/>
              </a:lnSpc>
              <a:spcBef>
                <a:spcPct val="0"/>
              </a:spcBef>
            </a:pPr>
            <a:r>
              <a:rPr lang="en-US" sz="2800" b="1" dirty="0">
                <a:solidFill>
                  <a:srgbClr val="3D4E6D"/>
                </a:solidFill>
                <a:latin typeface="Clear Sans Bold"/>
                <a:ea typeface="Clear Sans Bold"/>
                <a:cs typeface="Clear Sans Bold"/>
                <a:sym typeface="Clear Sans Bold"/>
              </a:rPr>
              <a:t>03</a:t>
            </a:r>
          </a:p>
        </p:txBody>
      </p:sp>
      <p:grpSp>
        <p:nvGrpSpPr>
          <p:cNvPr id="14" name="Group 14"/>
          <p:cNvGrpSpPr/>
          <p:nvPr/>
        </p:nvGrpSpPr>
        <p:grpSpPr>
          <a:xfrm>
            <a:off x="14744096" y="4248150"/>
            <a:ext cx="2877154" cy="4968388"/>
            <a:chOff x="0" y="0"/>
            <a:chExt cx="3836205" cy="6624517"/>
          </a:xfrm>
        </p:grpSpPr>
        <p:sp>
          <p:nvSpPr>
            <p:cNvPr id="15" name="TextBox 15"/>
            <p:cNvSpPr txBox="1"/>
            <p:nvPr/>
          </p:nvSpPr>
          <p:spPr>
            <a:xfrm>
              <a:off x="0" y="0"/>
              <a:ext cx="3836205" cy="991724"/>
            </a:xfrm>
            <a:prstGeom prst="rect">
              <a:avLst/>
            </a:prstGeom>
          </p:spPr>
          <p:txBody>
            <a:bodyPr lIns="0" tIns="0" rIns="0" bIns="0" rtlCol="0" anchor="t">
              <a:spAutoFit/>
            </a:bodyPr>
            <a:lstStyle/>
            <a:p>
              <a:pPr marL="0" lvl="0" indent="0" algn="l">
                <a:lnSpc>
                  <a:spcPts val="2879"/>
                </a:lnSpc>
                <a:spcBef>
                  <a:spcPct val="0"/>
                </a:spcBef>
              </a:pPr>
              <a:r>
                <a:rPr lang="en-US" sz="2800" b="1" dirty="0">
                  <a:solidFill>
                    <a:srgbClr val="3D4E6D"/>
                  </a:solidFill>
                  <a:latin typeface="Clear Sans Bold"/>
                  <a:ea typeface="Clear Sans Bold"/>
                  <a:cs typeface="Clear Sans Bold"/>
                  <a:sym typeface="Clear Sans Bold"/>
                </a:rPr>
                <a:t>TONGUE ANIMATION</a:t>
              </a:r>
            </a:p>
          </p:txBody>
        </p:sp>
        <p:sp>
          <p:nvSpPr>
            <p:cNvPr id="16" name="TextBox 16"/>
            <p:cNvSpPr txBox="1"/>
            <p:nvPr/>
          </p:nvSpPr>
          <p:spPr>
            <a:xfrm>
              <a:off x="0" y="1193800"/>
              <a:ext cx="3836205" cy="5430717"/>
            </a:xfrm>
            <a:prstGeom prst="rect">
              <a:avLst/>
            </a:prstGeom>
          </p:spPr>
          <p:txBody>
            <a:bodyPr lIns="0" tIns="0" rIns="0" bIns="0" rtlCol="0" anchor="t">
              <a:spAutoFit/>
            </a:bodyPr>
            <a:lstStyle/>
            <a:p>
              <a:pPr marL="0" lvl="0" indent="0" algn="l">
                <a:lnSpc>
                  <a:spcPts val="2940"/>
                </a:lnSpc>
              </a:pPr>
              <a:r>
                <a:rPr lang="en-US" sz="2400" dirty="0">
                  <a:solidFill>
                    <a:srgbClr val="5A7DA7"/>
                  </a:solidFill>
                  <a:latin typeface="Clear Sans"/>
                  <a:ea typeface="Clear Sans"/>
                  <a:cs typeface="Clear Sans"/>
                  <a:sym typeface="Clear Sans"/>
                </a:rPr>
                <a:t>Lastly, the filter includes a </a:t>
              </a:r>
              <a:r>
                <a:rPr lang="en-US" sz="2400" b="1" dirty="0">
                  <a:solidFill>
                    <a:srgbClr val="5A7DA7"/>
                  </a:solidFill>
                  <a:latin typeface="Clear Sans Bold"/>
                  <a:ea typeface="Clear Sans Bold"/>
                  <a:cs typeface="Clear Sans Bold"/>
                  <a:sym typeface="Clear Sans Bold"/>
                </a:rPr>
                <a:t>tongue animation</a:t>
              </a:r>
              <a:r>
                <a:rPr lang="en-US" sz="2400" dirty="0">
                  <a:solidFill>
                    <a:srgbClr val="5A7DA7"/>
                  </a:solidFill>
                  <a:latin typeface="Clear Sans"/>
                  <a:ea typeface="Clear Sans"/>
                  <a:cs typeface="Clear Sans"/>
                  <a:sym typeface="Clear Sans"/>
                </a:rPr>
                <a:t> that responds to the user's face movements, creating a dynamic and entertaining visual that keeps users engaged and encourages sharing.</a:t>
              </a:r>
            </a:p>
          </p:txBody>
        </p:sp>
      </p:grpSp>
      <p:sp>
        <p:nvSpPr>
          <p:cNvPr id="17" name="TextBox 17"/>
          <p:cNvSpPr txBox="1"/>
          <p:nvPr/>
        </p:nvSpPr>
        <p:spPr>
          <a:xfrm>
            <a:off x="13611225" y="4248150"/>
            <a:ext cx="617917" cy="384721"/>
          </a:xfrm>
          <a:prstGeom prst="rect">
            <a:avLst/>
          </a:prstGeom>
        </p:spPr>
        <p:txBody>
          <a:bodyPr lIns="0" tIns="0" rIns="0" bIns="0" rtlCol="0" anchor="t">
            <a:spAutoFit/>
          </a:bodyPr>
          <a:lstStyle/>
          <a:p>
            <a:pPr marL="0" lvl="0" indent="0" algn="l">
              <a:lnSpc>
                <a:spcPts val="2999"/>
              </a:lnSpc>
              <a:spcBef>
                <a:spcPct val="0"/>
              </a:spcBef>
            </a:pPr>
            <a:r>
              <a:rPr lang="en-US" sz="2800" b="1" dirty="0">
                <a:solidFill>
                  <a:srgbClr val="3D4E6D"/>
                </a:solidFill>
                <a:latin typeface="Clear Sans Bold"/>
                <a:ea typeface="Clear Sans Bold"/>
                <a:cs typeface="Clear Sans Bold"/>
                <a:sym typeface="Clear Sans Bold"/>
              </a:rPr>
              <a:t>04</a:t>
            </a:r>
          </a:p>
        </p:txBody>
      </p:sp>
      <p:sp>
        <p:nvSpPr>
          <p:cNvPr id="18" name="TextBox 18"/>
          <p:cNvSpPr txBox="1"/>
          <p:nvPr/>
        </p:nvSpPr>
        <p:spPr>
          <a:xfrm>
            <a:off x="666750" y="666750"/>
            <a:ext cx="9762521" cy="2114550"/>
          </a:xfrm>
          <a:prstGeom prst="rect">
            <a:avLst/>
          </a:prstGeom>
        </p:spPr>
        <p:txBody>
          <a:bodyPr lIns="0" tIns="0" rIns="0" bIns="0" rtlCol="0" anchor="t">
            <a:spAutoFit/>
          </a:bodyPr>
          <a:lstStyle/>
          <a:p>
            <a:pPr marL="0" lvl="0" indent="0" algn="l">
              <a:lnSpc>
                <a:spcPts val="8399"/>
              </a:lnSpc>
            </a:pPr>
            <a:r>
              <a:rPr lang="en-US" sz="6999" spc="-139" dirty="0">
                <a:solidFill>
                  <a:srgbClr val="3D4E6D"/>
                </a:solidFill>
                <a:latin typeface="Tenor Sans"/>
                <a:ea typeface="Tenor Sans"/>
                <a:cs typeface="Tenor Sans"/>
                <a:sym typeface="Tenor Sans"/>
              </a:rPr>
              <a:t>Case Study: Snapchat Dog Filter</a:t>
            </a:r>
          </a:p>
        </p:txBody>
      </p:sp>
      <p:sp>
        <p:nvSpPr>
          <p:cNvPr id="19" name="Freeform 19"/>
          <p:cNvSpPr/>
          <p:nvPr/>
        </p:nvSpPr>
        <p:spPr>
          <a:xfrm rot="-6723923">
            <a:off x="13666568" y="-2297777"/>
            <a:ext cx="6274865" cy="4114800"/>
          </a:xfrm>
          <a:custGeom>
            <a:avLst/>
            <a:gdLst/>
            <a:ahLst/>
            <a:cxnLst/>
            <a:rect l="l" t="t" r="r" b="b"/>
            <a:pathLst>
              <a:path w="6274865" h="4114800">
                <a:moveTo>
                  <a:pt x="0" y="0"/>
                </a:moveTo>
                <a:lnTo>
                  <a:pt x="6274865" y="0"/>
                </a:lnTo>
                <a:lnTo>
                  <a:pt x="62748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pic>
        <p:nvPicPr>
          <p:cNvPr id="21" name="Picture 20">
            <a:extLst>
              <a:ext uri="{FF2B5EF4-FFF2-40B4-BE49-F238E27FC236}">
                <a16:creationId xmlns:a16="http://schemas.microsoft.com/office/drawing/2014/main" id="{AFCE8378-A719-3D49-C1D0-6B69A33BB135}"/>
              </a:ext>
            </a:extLst>
          </p:cNvPr>
          <p:cNvPicPr>
            <a:picLocks noChangeAspect="1"/>
          </p:cNvPicPr>
          <p:nvPr/>
        </p:nvPicPr>
        <p:blipFill>
          <a:blip r:embed="rId5"/>
          <a:stretch>
            <a:fillRect/>
          </a:stretch>
        </p:blipFill>
        <p:spPr>
          <a:xfrm>
            <a:off x="11839877" y="480795"/>
            <a:ext cx="3542696" cy="2887023"/>
          </a:xfrm>
          <a:prstGeom prst="ellipse">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E220C-C503-D7E5-6EE3-13208943D3D7}"/>
            </a:ext>
          </a:extLst>
        </p:cNvPr>
        <p:cNvGrpSpPr/>
        <p:nvPr/>
      </p:nvGrpSpPr>
      <p:grpSpPr>
        <a:xfrm>
          <a:off x="0" y="0"/>
          <a:ext cx="0" cy="0"/>
          <a:chOff x="0" y="0"/>
          <a:chExt cx="0" cy="0"/>
        </a:xfrm>
      </p:grpSpPr>
      <p:sp>
        <p:nvSpPr>
          <p:cNvPr id="19" name="Freeform 19">
            <a:extLst>
              <a:ext uri="{FF2B5EF4-FFF2-40B4-BE49-F238E27FC236}">
                <a16:creationId xmlns:a16="http://schemas.microsoft.com/office/drawing/2014/main" id="{6DE3D196-B820-CFBB-C82F-F931723E0204}"/>
              </a:ext>
            </a:extLst>
          </p:cNvPr>
          <p:cNvSpPr/>
          <p:nvPr/>
        </p:nvSpPr>
        <p:spPr>
          <a:xfrm rot="-6723923">
            <a:off x="13666568" y="-2297777"/>
            <a:ext cx="6274865" cy="4114800"/>
          </a:xfrm>
          <a:custGeom>
            <a:avLst/>
            <a:gdLst/>
            <a:ahLst/>
            <a:cxnLst/>
            <a:rect l="l" t="t" r="r" b="b"/>
            <a:pathLst>
              <a:path w="6274865" h="4114800">
                <a:moveTo>
                  <a:pt x="0" y="0"/>
                </a:moveTo>
                <a:lnTo>
                  <a:pt x="6274865" y="0"/>
                </a:lnTo>
                <a:lnTo>
                  <a:pt x="62748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2" name="TextBox 18">
            <a:extLst>
              <a:ext uri="{FF2B5EF4-FFF2-40B4-BE49-F238E27FC236}">
                <a16:creationId xmlns:a16="http://schemas.microsoft.com/office/drawing/2014/main" id="{CAC6AA0A-BCB0-3FD4-8DE5-936D4516A899}"/>
              </a:ext>
            </a:extLst>
          </p:cNvPr>
          <p:cNvSpPr txBox="1"/>
          <p:nvPr/>
        </p:nvSpPr>
        <p:spPr>
          <a:xfrm>
            <a:off x="2057400" y="54760"/>
            <a:ext cx="15487649" cy="985463"/>
          </a:xfrm>
          <a:prstGeom prst="rect">
            <a:avLst/>
          </a:prstGeom>
        </p:spPr>
        <p:txBody>
          <a:bodyPr wrap="square" lIns="0" tIns="0" rIns="0" bIns="0" rtlCol="0" anchor="t">
            <a:spAutoFit/>
          </a:bodyPr>
          <a:lstStyle/>
          <a:p>
            <a:pPr marL="0" lvl="0" indent="0" algn="l">
              <a:lnSpc>
                <a:spcPts val="8399"/>
              </a:lnSpc>
            </a:pPr>
            <a:r>
              <a:rPr lang="en-US" sz="5400" b="1" spc="-139" dirty="0">
                <a:solidFill>
                  <a:srgbClr val="3D4E6D"/>
                </a:solidFill>
                <a:latin typeface="Tenor Sans"/>
                <a:ea typeface="Tenor Sans"/>
                <a:cs typeface="Tenor Sans"/>
                <a:sym typeface="Tenor Sans"/>
              </a:rPr>
              <a:t>Snapchat Dog Filter’s Parallel Processing</a:t>
            </a:r>
          </a:p>
        </p:txBody>
      </p:sp>
      <p:pic>
        <p:nvPicPr>
          <p:cNvPr id="23" name="Picture 22">
            <a:extLst>
              <a:ext uri="{FF2B5EF4-FFF2-40B4-BE49-F238E27FC236}">
                <a16:creationId xmlns:a16="http://schemas.microsoft.com/office/drawing/2014/main" id="{29832BEF-F655-6230-B433-61FEDCF914CB}"/>
              </a:ext>
            </a:extLst>
          </p:cNvPr>
          <p:cNvPicPr>
            <a:picLocks noChangeAspect="1"/>
          </p:cNvPicPr>
          <p:nvPr/>
        </p:nvPicPr>
        <p:blipFill>
          <a:blip r:embed="rId5"/>
          <a:stretch>
            <a:fillRect/>
          </a:stretch>
        </p:blipFill>
        <p:spPr>
          <a:xfrm>
            <a:off x="14401800" y="6867746"/>
            <a:ext cx="3542696" cy="2887023"/>
          </a:xfrm>
          <a:prstGeom prst="ellipse">
            <a:avLst/>
          </a:prstGeom>
        </p:spPr>
      </p:pic>
      <p:pic>
        <p:nvPicPr>
          <p:cNvPr id="25" name="Picture 24">
            <a:extLst>
              <a:ext uri="{FF2B5EF4-FFF2-40B4-BE49-F238E27FC236}">
                <a16:creationId xmlns:a16="http://schemas.microsoft.com/office/drawing/2014/main" id="{B4656820-983C-FB5F-6137-29859D45DBA7}"/>
              </a:ext>
            </a:extLst>
          </p:cNvPr>
          <p:cNvPicPr>
            <a:picLocks noChangeAspect="1"/>
          </p:cNvPicPr>
          <p:nvPr/>
        </p:nvPicPr>
        <p:blipFill>
          <a:blip r:embed="rId6">
            <a:extLst>
              <a:ext uri="{28A0092B-C50C-407E-A947-70E740481C1C}">
                <a14:useLocalDpi xmlns:a14="http://schemas.microsoft.com/office/drawing/2010/main" val="0"/>
              </a:ext>
            </a:extLst>
          </a:blip>
          <a:srcRect l="4432" t="13876" r="2001" b="7605"/>
          <a:stretch>
            <a:fillRect/>
          </a:stretch>
        </p:blipFill>
        <p:spPr>
          <a:xfrm>
            <a:off x="1371600" y="1485899"/>
            <a:ext cx="15773400" cy="8077201"/>
          </a:xfrm>
          <a:prstGeom prst="rect">
            <a:avLst/>
          </a:prstGeom>
        </p:spPr>
      </p:pic>
    </p:spTree>
    <p:extLst>
      <p:ext uri="{BB962C8B-B14F-4D97-AF65-F5344CB8AC3E}">
        <p14:creationId xmlns:p14="http://schemas.microsoft.com/office/powerpoint/2010/main" val="2539095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CE29F-A5E7-D343-8355-DC003274AAA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AC354B-80E5-C2DD-136B-A78526D1C8E5}"/>
              </a:ext>
            </a:extLst>
          </p:cNvPr>
          <p:cNvSpPr/>
          <p:nvPr/>
        </p:nvSpPr>
        <p:spPr>
          <a:xfrm>
            <a:off x="15150568"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3" name="Group 3">
            <a:extLst>
              <a:ext uri="{FF2B5EF4-FFF2-40B4-BE49-F238E27FC236}">
                <a16:creationId xmlns:a16="http://schemas.microsoft.com/office/drawing/2014/main" id="{4CDAA0D8-9A98-8FA9-0C10-87E7A52E41AD}"/>
              </a:ext>
            </a:extLst>
          </p:cNvPr>
          <p:cNvGrpSpPr/>
          <p:nvPr/>
        </p:nvGrpSpPr>
        <p:grpSpPr>
          <a:xfrm>
            <a:off x="1447800" y="1714500"/>
            <a:ext cx="15037539" cy="6858000"/>
            <a:chOff x="0" y="0"/>
            <a:chExt cx="13023639" cy="9143998"/>
          </a:xfrm>
        </p:grpSpPr>
        <p:sp>
          <p:nvSpPr>
            <p:cNvPr id="4" name="TextBox 4">
              <a:extLst>
                <a:ext uri="{FF2B5EF4-FFF2-40B4-BE49-F238E27FC236}">
                  <a16:creationId xmlns:a16="http://schemas.microsoft.com/office/drawing/2014/main" id="{CA8C9655-9E3F-2E1B-2D97-EA36465455C1}"/>
                </a:ext>
              </a:extLst>
            </p:cNvPr>
            <p:cNvSpPr txBox="1"/>
            <p:nvPr/>
          </p:nvSpPr>
          <p:spPr>
            <a:xfrm>
              <a:off x="0" y="0"/>
              <a:ext cx="13017500" cy="1384140"/>
            </a:xfrm>
            <a:prstGeom prst="rect">
              <a:avLst/>
            </a:prstGeom>
          </p:spPr>
          <p:txBody>
            <a:bodyPr lIns="0" tIns="0" rIns="0" bIns="0" rtlCol="0" anchor="t">
              <a:spAutoFit/>
            </a:bodyPr>
            <a:lstStyle/>
            <a:p>
              <a:pPr marL="0" lvl="0" indent="0" algn="l">
                <a:lnSpc>
                  <a:spcPts val="8399"/>
                </a:lnSpc>
              </a:pPr>
              <a:r>
                <a:rPr lang="en-US" sz="6999" b="1" spc="-139" dirty="0">
                  <a:solidFill>
                    <a:srgbClr val="3D4E6D"/>
                  </a:solidFill>
                  <a:latin typeface="Tenor Sans"/>
                  <a:ea typeface="Tenor Sans"/>
                  <a:cs typeface="Tenor Sans"/>
                  <a:sym typeface="Tenor Sans"/>
                </a:rPr>
                <a:t>Advantages</a:t>
              </a:r>
            </a:p>
          </p:txBody>
        </p:sp>
        <p:sp>
          <p:nvSpPr>
            <p:cNvPr id="6" name="TextBox 6">
              <a:extLst>
                <a:ext uri="{FF2B5EF4-FFF2-40B4-BE49-F238E27FC236}">
                  <a16:creationId xmlns:a16="http://schemas.microsoft.com/office/drawing/2014/main" id="{DCDC4065-AD0D-5AE2-7F25-8E098E2F264B}"/>
                </a:ext>
              </a:extLst>
            </p:cNvPr>
            <p:cNvSpPr txBox="1"/>
            <p:nvPr/>
          </p:nvSpPr>
          <p:spPr>
            <a:xfrm>
              <a:off x="6139" y="1757362"/>
              <a:ext cx="13017500" cy="7386636"/>
            </a:xfrm>
            <a:prstGeom prst="rect">
              <a:avLst/>
            </a:prstGeom>
          </p:spPr>
          <p:txBody>
            <a:bodyPr lIns="0" tIns="0" rIns="0" bIns="0" rtlCol="0" anchor="t">
              <a:spAutoFit/>
            </a:bodyPr>
            <a:lstStyle/>
            <a:p>
              <a:pPr marL="457200" indent="-457200">
                <a:lnSpc>
                  <a:spcPct val="150000"/>
                </a:lnSpc>
                <a:buFont typeface="Arial" panose="020B0604020202020204" pitchFamily="34" charset="0"/>
                <a:buChar char="•"/>
              </a:pPr>
              <a:r>
                <a:rPr lang="en-US" sz="4000" dirty="0">
                  <a:solidFill>
                    <a:schemeClr val="accent1">
                      <a:lumMod val="50000"/>
                    </a:schemeClr>
                  </a:solidFill>
                </a:rPr>
                <a:t>Real-time performance due to GPU parallel processing</a:t>
              </a:r>
            </a:p>
            <a:p>
              <a:pPr marL="457200" indent="-457200">
                <a:lnSpc>
                  <a:spcPct val="150000"/>
                </a:lnSpc>
                <a:buFont typeface="Arial" panose="020B0604020202020204" pitchFamily="34" charset="0"/>
                <a:buChar char="•"/>
              </a:pPr>
              <a:r>
                <a:rPr lang="en-US" sz="4000" dirty="0">
                  <a:solidFill>
                    <a:schemeClr val="accent1">
                      <a:lumMod val="50000"/>
                    </a:schemeClr>
                  </a:solidFill>
                </a:rPr>
                <a:t>Highly accurate face detection through machine learning</a:t>
              </a:r>
            </a:p>
            <a:p>
              <a:pPr marL="457200" indent="-457200">
                <a:lnSpc>
                  <a:spcPct val="150000"/>
                </a:lnSpc>
                <a:buFont typeface="Arial" panose="020B0604020202020204" pitchFamily="34" charset="0"/>
                <a:buChar char="•"/>
              </a:pPr>
              <a:r>
                <a:rPr lang="en-US" sz="4000" dirty="0">
                  <a:solidFill>
                    <a:schemeClr val="accent1">
                      <a:lumMod val="50000"/>
                    </a:schemeClr>
                  </a:solidFill>
                </a:rPr>
                <a:t>Smooth and interactive filters even on mobile devices</a:t>
              </a:r>
            </a:p>
            <a:p>
              <a:pPr marL="457200" indent="-457200">
                <a:lnSpc>
                  <a:spcPct val="150000"/>
                </a:lnSpc>
                <a:buFont typeface="Arial" panose="020B0604020202020204" pitchFamily="34" charset="0"/>
                <a:buChar char="•"/>
              </a:pPr>
              <a:r>
                <a:rPr lang="en-US" sz="4000" dirty="0">
                  <a:solidFill>
                    <a:schemeClr val="accent1">
                      <a:lumMod val="50000"/>
                    </a:schemeClr>
                  </a:solidFill>
                </a:rPr>
                <a:t>Enhances user experience in apps like Snapchat, Instagram, TikTok</a:t>
              </a:r>
            </a:p>
            <a:p>
              <a:pPr marL="457200" indent="-457200">
                <a:lnSpc>
                  <a:spcPct val="150000"/>
                </a:lnSpc>
                <a:buFont typeface="Arial" panose="020B0604020202020204" pitchFamily="34" charset="0"/>
                <a:buChar char="•"/>
              </a:pPr>
              <a:r>
                <a:rPr lang="en-US" sz="4000" dirty="0">
                  <a:solidFill>
                    <a:schemeClr val="accent1">
                      <a:lumMod val="50000"/>
                    </a:schemeClr>
                  </a:solidFill>
                </a:rPr>
                <a:t>Supports complex 3D effects using facial mesh and landmarks</a:t>
              </a:r>
            </a:p>
            <a:p>
              <a:pPr marL="457200" indent="-457200">
                <a:lnSpc>
                  <a:spcPct val="150000"/>
                </a:lnSpc>
                <a:buFont typeface="Arial" panose="020B0604020202020204" pitchFamily="34" charset="0"/>
                <a:buChar char="•"/>
              </a:pPr>
              <a:r>
                <a:rPr lang="en-US" sz="4000" dirty="0">
                  <a:solidFill>
                    <a:schemeClr val="accent1">
                      <a:lumMod val="50000"/>
                    </a:schemeClr>
                  </a:solidFill>
                </a:rPr>
                <a:t>Scales easily across millions of users using parallel cloud servers</a:t>
              </a:r>
            </a:p>
          </p:txBody>
        </p:sp>
      </p:grpSp>
    </p:spTree>
    <p:extLst>
      <p:ext uri="{BB962C8B-B14F-4D97-AF65-F5344CB8AC3E}">
        <p14:creationId xmlns:p14="http://schemas.microsoft.com/office/powerpoint/2010/main" val="757967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E9871-118B-8D2F-787B-E9360C29929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3286E0A-A4DF-2814-108D-71A0B7B0E57F}"/>
              </a:ext>
            </a:extLst>
          </p:cNvPr>
          <p:cNvSpPr/>
          <p:nvPr/>
        </p:nvSpPr>
        <p:spPr>
          <a:xfrm>
            <a:off x="15150568"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3" name="Group 3">
            <a:extLst>
              <a:ext uri="{FF2B5EF4-FFF2-40B4-BE49-F238E27FC236}">
                <a16:creationId xmlns:a16="http://schemas.microsoft.com/office/drawing/2014/main" id="{767CAA05-AC98-3907-CAD1-8C3CD0A7CE30}"/>
              </a:ext>
            </a:extLst>
          </p:cNvPr>
          <p:cNvGrpSpPr/>
          <p:nvPr/>
        </p:nvGrpSpPr>
        <p:grpSpPr>
          <a:xfrm>
            <a:off x="1752600" y="1562100"/>
            <a:ext cx="14478000" cy="6663767"/>
            <a:chOff x="0" y="0"/>
            <a:chExt cx="14613442" cy="8885022"/>
          </a:xfrm>
        </p:grpSpPr>
        <p:sp>
          <p:nvSpPr>
            <p:cNvPr id="4" name="TextBox 4">
              <a:extLst>
                <a:ext uri="{FF2B5EF4-FFF2-40B4-BE49-F238E27FC236}">
                  <a16:creationId xmlns:a16="http://schemas.microsoft.com/office/drawing/2014/main" id="{8FF7E88E-4F2D-DB22-87BB-EBCF06BCDE81}"/>
                </a:ext>
              </a:extLst>
            </p:cNvPr>
            <p:cNvSpPr txBox="1"/>
            <p:nvPr/>
          </p:nvSpPr>
          <p:spPr>
            <a:xfrm>
              <a:off x="0" y="0"/>
              <a:ext cx="13017500" cy="1384140"/>
            </a:xfrm>
            <a:prstGeom prst="rect">
              <a:avLst/>
            </a:prstGeom>
          </p:spPr>
          <p:txBody>
            <a:bodyPr lIns="0" tIns="0" rIns="0" bIns="0" rtlCol="0" anchor="t">
              <a:spAutoFit/>
            </a:bodyPr>
            <a:lstStyle/>
            <a:p>
              <a:pPr marL="0" lvl="0" indent="0" algn="l">
                <a:lnSpc>
                  <a:spcPts val="8399"/>
                </a:lnSpc>
              </a:pPr>
              <a:r>
                <a:rPr lang="en-US" sz="6999" b="1" spc="-139" dirty="0">
                  <a:solidFill>
                    <a:srgbClr val="3D4E6D"/>
                  </a:solidFill>
                  <a:latin typeface="Tenor Sans"/>
                  <a:ea typeface="Tenor Sans"/>
                  <a:cs typeface="Tenor Sans"/>
                  <a:sym typeface="Tenor Sans"/>
                </a:rPr>
                <a:t>Limitations</a:t>
              </a:r>
            </a:p>
          </p:txBody>
        </p:sp>
        <p:sp>
          <p:nvSpPr>
            <p:cNvPr id="6" name="TextBox 6">
              <a:extLst>
                <a:ext uri="{FF2B5EF4-FFF2-40B4-BE49-F238E27FC236}">
                  <a16:creationId xmlns:a16="http://schemas.microsoft.com/office/drawing/2014/main" id="{8C532418-C178-C96A-6E79-B7F5C754F931}"/>
                </a:ext>
              </a:extLst>
            </p:cNvPr>
            <p:cNvSpPr txBox="1"/>
            <p:nvPr/>
          </p:nvSpPr>
          <p:spPr>
            <a:xfrm>
              <a:off x="0" y="1625600"/>
              <a:ext cx="14613442" cy="7259422"/>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en-US" sz="4000" dirty="0">
                  <a:solidFill>
                    <a:schemeClr val="accent1">
                      <a:lumMod val="50000"/>
                    </a:schemeClr>
                  </a:solidFill>
                </a:rPr>
                <a:t>High GPU usage drains battery quickly on mobile devices</a:t>
              </a:r>
            </a:p>
            <a:p>
              <a:pPr marL="571500" indent="-571500">
                <a:lnSpc>
                  <a:spcPct val="150000"/>
                </a:lnSpc>
                <a:buFont typeface="Arial" panose="020B0604020202020204" pitchFamily="34" charset="0"/>
                <a:buChar char="•"/>
              </a:pPr>
              <a:r>
                <a:rPr lang="en-US" sz="4000" dirty="0">
                  <a:solidFill>
                    <a:schemeClr val="accent1">
                      <a:lumMod val="50000"/>
                    </a:schemeClr>
                  </a:solidFill>
                </a:rPr>
                <a:t>Performance varies across low-end vs high-end smartphones</a:t>
              </a:r>
            </a:p>
            <a:p>
              <a:pPr marL="571500" indent="-571500">
                <a:lnSpc>
                  <a:spcPct val="150000"/>
                </a:lnSpc>
                <a:buFont typeface="Arial" panose="020B0604020202020204" pitchFamily="34" charset="0"/>
                <a:buChar char="•"/>
              </a:pPr>
              <a:r>
                <a:rPr lang="en-US" sz="4000" dirty="0">
                  <a:solidFill>
                    <a:schemeClr val="accent1">
                      <a:lumMod val="50000"/>
                    </a:schemeClr>
                  </a:solidFill>
                </a:rPr>
                <a:t>Privacy concerns - continuous face detection and camera access</a:t>
              </a:r>
            </a:p>
            <a:p>
              <a:pPr marL="571500" indent="-571500">
                <a:lnSpc>
                  <a:spcPct val="150000"/>
                </a:lnSpc>
                <a:buFont typeface="Arial" panose="020B0604020202020204" pitchFamily="34" charset="0"/>
                <a:buChar char="•"/>
              </a:pPr>
              <a:r>
                <a:rPr lang="en-US" sz="4000" dirty="0">
                  <a:solidFill>
                    <a:schemeClr val="accent1">
                      <a:lumMod val="50000"/>
                    </a:schemeClr>
                  </a:solidFill>
                </a:rPr>
                <a:t>Lighting and camera quality affect accuracy</a:t>
              </a:r>
            </a:p>
            <a:p>
              <a:pPr marL="571500" indent="-571500">
                <a:lnSpc>
                  <a:spcPct val="150000"/>
                </a:lnSpc>
                <a:buFont typeface="Arial" panose="020B0604020202020204" pitchFamily="34" charset="0"/>
                <a:buChar char="•"/>
              </a:pPr>
              <a:r>
                <a:rPr lang="en-US" sz="4000" dirty="0">
                  <a:solidFill>
                    <a:schemeClr val="accent1">
                      <a:lumMod val="50000"/>
                    </a:schemeClr>
                  </a:solidFill>
                </a:rPr>
                <a:t>Heavy ML models require optimization for real-time use</a:t>
              </a:r>
            </a:p>
            <a:p>
              <a:pPr marL="571500" indent="-571500">
                <a:lnSpc>
                  <a:spcPct val="150000"/>
                </a:lnSpc>
                <a:buFont typeface="Arial" panose="020B0604020202020204" pitchFamily="34" charset="0"/>
                <a:buChar char="•"/>
              </a:pPr>
              <a:r>
                <a:rPr lang="en-US" sz="4000" dirty="0">
                  <a:solidFill>
                    <a:schemeClr val="accent1">
                      <a:lumMod val="50000"/>
                    </a:schemeClr>
                  </a:solidFill>
                </a:rPr>
                <a:t>Complex filters can still lag without strong parallelization</a:t>
              </a:r>
            </a:p>
          </p:txBody>
        </p:sp>
      </p:grpSp>
    </p:spTree>
    <p:extLst>
      <p:ext uri="{BB962C8B-B14F-4D97-AF65-F5344CB8AC3E}">
        <p14:creationId xmlns:p14="http://schemas.microsoft.com/office/powerpoint/2010/main" val="1319562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150568"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3" name="Group 3"/>
          <p:cNvGrpSpPr/>
          <p:nvPr/>
        </p:nvGrpSpPr>
        <p:grpSpPr>
          <a:xfrm>
            <a:off x="666748" y="1562100"/>
            <a:ext cx="12896851" cy="7423627"/>
            <a:chOff x="-1" y="0"/>
            <a:chExt cx="13017501" cy="9898170"/>
          </a:xfrm>
        </p:grpSpPr>
        <p:sp>
          <p:nvSpPr>
            <p:cNvPr id="4" name="TextBox 4"/>
            <p:cNvSpPr txBox="1"/>
            <p:nvPr/>
          </p:nvSpPr>
          <p:spPr>
            <a:xfrm>
              <a:off x="0" y="0"/>
              <a:ext cx="13017500" cy="2819400"/>
            </a:xfrm>
            <a:prstGeom prst="rect">
              <a:avLst/>
            </a:prstGeom>
          </p:spPr>
          <p:txBody>
            <a:bodyPr lIns="0" tIns="0" rIns="0" bIns="0" rtlCol="0" anchor="t">
              <a:spAutoFit/>
            </a:bodyPr>
            <a:lstStyle/>
            <a:p>
              <a:pPr marL="0" lvl="0" indent="0" algn="l">
                <a:lnSpc>
                  <a:spcPts val="8399"/>
                </a:lnSpc>
              </a:pPr>
              <a:r>
                <a:rPr lang="en-US" sz="6999" spc="-139" dirty="0">
                  <a:solidFill>
                    <a:srgbClr val="3D4E6D"/>
                  </a:solidFill>
                  <a:latin typeface="Tenor Sans"/>
                  <a:ea typeface="Tenor Sans"/>
                  <a:cs typeface="Tenor Sans"/>
                  <a:sym typeface="Tenor Sans"/>
                </a:rPr>
                <a:t>Conclusion: The Power of Parallelism</a:t>
              </a:r>
            </a:p>
          </p:txBody>
        </p:sp>
        <p:sp>
          <p:nvSpPr>
            <p:cNvPr id="5" name="TextBox 5"/>
            <p:cNvSpPr txBox="1"/>
            <p:nvPr/>
          </p:nvSpPr>
          <p:spPr>
            <a:xfrm>
              <a:off x="-1" y="3508446"/>
              <a:ext cx="13017500" cy="581356"/>
            </a:xfrm>
            <a:prstGeom prst="rect">
              <a:avLst/>
            </a:prstGeom>
          </p:spPr>
          <p:txBody>
            <a:bodyPr lIns="0" tIns="0" rIns="0" bIns="0" rtlCol="0" anchor="t">
              <a:spAutoFit/>
            </a:bodyPr>
            <a:lstStyle/>
            <a:p>
              <a:pPr marL="0" lvl="0" indent="0" algn="l">
                <a:lnSpc>
                  <a:spcPts val="3360"/>
                </a:lnSpc>
                <a:spcBef>
                  <a:spcPct val="0"/>
                </a:spcBef>
              </a:pPr>
              <a:r>
                <a:rPr lang="en-US" sz="3200" b="1" dirty="0">
                  <a:solidFill>
                    <a:srgbClr val="3D4E6D"/>
                  </a:solidFill>
                  <a:latin typeface="Clear Sans Medium"/>
                  <a:ea typeface="Clear Sans Medium"/>
                  <a:cs typeface="Clear Sans Medium"/>
                  <a:sym typeface="Clear Sans Medium"/>
                </a:rPr>
                <a:t>KEY TAKEAWAYS</a:t>
              </a:r>
            </a:p>
          </p:txBody>
        </p:sp>
        <p:sp>
          <p:nvSpPr>
            <p:cNvPr id="6" name="TextBox 6"/>
            <p:cNvSpPr txBox="1"/>
            <p:nvPr/>
          </p:nvSpPr>
          <p:spPr>
            <a:xfrm>
              <a:off x="0" y="4727523"/>
              <a:ext cx="12595545" cy="5170647"/>
            </a:xfrm>
            <a:prstGeom prst="rect">
              <a:avLst/>
            </a:prstGeom>
          </p:spPr>
          <p:txBody>
            <a:bodyPr wrap="square" lIns="0" tIns="0" rIns="0" bIns="0" rtlCol="0" anchor="t">
              <a:spAutoFit/>
            </a:bodyPr>
            <a:lstStyle/>
            <a:p>
              <a:pPr marL="342900" lvl="0" indent="-342900" algn="l">
                <a:spcBef>
                  <a:spcPct val="0"/>
                </a:spcBef>
                <a:buFont typeface="Arial" panose="020B0604020202020204" pitchFamily="34" charset="0"/>
                <a:buChar char="•"/>
              </a:pPr>
              <a:r>
                <a:rPr lang="en-US" sz="2800" b="1" dirty="0">
                  <a:solidFill>
                    <a:srgbClr val="3D4E6D"/>
                  </a:solidFill>
                  <a:latin typeface="Clear Sans Bold"/>
                  <a:ea typeface="Clear Sans Bold"/>
                  <a:cs typeface="Clear Sans Bold"/>
                  <a:sym typeface="Clear Sans Bold"/>
                </a:rPr>
                <a:t>Parallelism</a:t>
              </a:r>
              <a:r>
                <a:rPr lang="en-US" sz="2800" dirty="0">
                  <a:solidFill>
                    <a:srgbClr val="3D4E6D"/>
                  </a:solidFill>
                  <a:latin typeface="Clear Sans"/>
                  <a:ea typeface="Clear Sans"/>
                  <a:cs typeface="Clear Sans"/>
                  <a:sym typeface="Clear Sans"/>
                </a:rPr>
                <a:t> is essential for creating smooth real-time AR filters, leveraging computer vision, artificial intelligence, and GPU capabilities for enhanced user experiences.</a:t>
              </a:r>
            </a:p>
            <a:p>
              <a:pPr marL="342900" lvl="0" indent="-342900" algn="l">
                <a:spcBef>
                  <a:spcPct val="0"/>
                </a:spcBef>
                <a:buFont typeface="Arial" panose="020B0604020202020204" pitchFamily="34" charset="0"/>
                <a:buChar char="•"/>
              </a:pPr>
              <a:r>
                <a:rPr lang="en-US" sz="2800" dirty="0">
                  <a:solidFill>
                    <a:srgbClr val="3D4E6D"/>
                  </a:solidFill>
                  <a:latin typeface="Clear Sans"/>
                  <a:ea typeface="Clear Sans"/>
                  <a:cs typeface="Clear Sans"/>
                  <a:sym typeface="Clear Sans"/>
                </a:rPr>
                <a:t>Social media filters depend heavily on computer vision, AI, and parallel image processing.</a:t>
              </a:r>
            </a:p>
            <a:p>
              <a:pPr marL="342900" lvl="0" indent="-342900" algn="l">
                <a:spcBef>
                  <a:spcPct val="0"/>
                </a:spcBef>
                <a:buFont typeface="Arial" panose="020B0604020202020204" pitchFamily="34" charset="0"/>
                <a:buChar char="•"/>
              </a:pPr>
              <a:r>
                <a:rPr lang="en-US" sz="2800" dirty="0">
                  <a:solidFill>
                    <a:srgbClr val="3D4E6D"/>
                  </a:solidFill>
                  <a:latin typeface="Clear Sans"/>
                  <a:ea typeface="Clear Sans"/>
                  <a:cs typeface="Clear Sans"/>
                  <a:sym typeface="Clear Sans"/>
                </a:rPr>
                <a:t>They perform multiple tasks detection, tracking, rendering simultaneously to maintain real-time speed.</a:t>
              </a:r>
            </a:p>
            <a:p>
              <a:pPr marL="342900" lvl="0" indent="-342900" algn="l">
                <a:spcBef>
                  <a:spcPct val="0"/>
                </a:spcBef>
                <a:buFont typeface="Arial" panose="020B0604020202020204" pitchFamily="34" charset="0"/>
                <a:buChar char="•"/>
              </a:pPr>
              <a:r>
                <a:rPr lang="en-US" sz="2800" dirty="0">
                  <a:solidFill>
                    <a:srgbClr val="3D4E6D"/>
                  </a:solidFill>
                  <a:latin typeface="Clear Sans"/>
                  <a:ea typeface="Clear Sans"/>
                  <a:cs typeface="Clear Sans"/>
                  <a:sym typeface="Clear Sans"/>
                </a:rPr>
                <a:t>Parallel computing is the key reason filters appear smooth, accurate, and responsive.</a:t>
              </a:r>
            </a:p>
          </p:txBody>
        </p:sp>
      </p:grpSp>
      <p:sp>
        <p:nvSpPr>
          <p:cNvPr id="8" name="Freeform 16">
            <a:extLst>
              <a:ext uri="{FF2B5EF4-FFF2-40B4-BE49-F238E27FC236}">
                <a16:creationId xmlns:a16="http://schemas.microsoft.com/office/drawing/2014/main" id="{7908BBD9-F4EB-4B56-CDD1-174189207AFC}"/>
              </a:ext>
            </a:extLst>
          </p:cNvPr>
          <p:cNvSpPr/>
          <p:nvPr/>
        </p:nvSpPr>
        <p:spPr>
          <a:xfrm>
            <a:off x="13545877" y="1038417"/>
            <a:ext cx="4010025" cy="6746050"/>
          </a:xfrm>
          <a:custGeom>
            <a:avLst/>
            <a:gdLst/>
            <a:ahLst/>
            <a:cxnLst/>
            <a:rect l="l" t="t" r="r" b="b"/>
            <a:pathLst>
              <a:path w="812800" h="834513">
                <a:moveTo>
                  <a:pt x="77226" y="0"/>
                </a:moveTo>
                <a:lnTo>
                  <a:pt x="735574" y="0"/>
                </a:lnTo>
                <a:cubicBezTo>
                  <a:pt x="778225" y="0"/>
                  <a:pt x="812800" y="34575"/>
                  <a:pt x="812800" y="77226"/>
                </a:cubicBezTo>
                <a:lnTo>
                  <a:pt x="812800" y="757288"/>
                </a:lnTo>
                <a:cubicBezTo>
                  <a:pt x="812800" y="799938"/>
                  <a:pt x="778225" y="834513"/>
                  <a:pt x="735574" y="834513"/>
                </a:cubicBezTo>
                <a:lnTo>
                  <a:pt x="77226" y="834513"/>
                </a:lnTo>
                <a:cubicBezTo>
                  <a:pt x="34575" y="834513"/>
                  <a:pt x="0" y="799938"/>
                  <a:pt x="0" y="757288"/>
                </a:cubicBezTo>
                <a:lnTo>
                  <a:pt x="0" y="77226"/>
                </a:lnTo>
                <a:cubicBezTo>
                  <a:pt x="0" y="34575"/>
                  <a:pt x="34575" y="0"/>
                  <a:pt x="77226" y="0"/>
                </a:cubicBezTo>
                <a:close/>
              </a:path>
            </a:pathLst>
          </a:custGeom>
          <a:blipFill>
            <a:blip r:embed="rId5"/>
            <a:stretch>
              <a:fillRect t="-140" b="-140"/>
            </a:stretch>
          </a:blipFill>
        </p:spPr>
        <p:txBody>
          <a:bodyPr/>
          <a:lstStyle/>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7917CA-6722-E106-CD4C-5AB440AEA3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C8BB2C3-16BD-9AF2-6B02-7A274FEABA5E}"/>
              </a:ext>
            </a:extLst>
          </p:cNvPr>
          <p:cNvSpPr/>
          <p:nvPr/>
        </p:nvSpPr>
        <p:spPr>
          <a:xfrm>
            <a:off x="15128054" y="7094621"/>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TextBox 4">
            <a:extLst>
              <a:ext uri="{FF2B5EF4-FFF2-40B4-BE49-F238E27FC236}">
                <a16:creationId xmlns:a16="http://schemas.microsoft.com/office/drawing/2014/main" id="{76C46402-62C0-DD39-3501-21CA530C108B}"/>
              </a:ext>
            </a:extLst>
          </p:cNvPr>
          <p:cNvSpPr txBox="1"/>
          <p:nvPr/>
        </p:nvSpPr>
        <p:spPr>
          <a:xfrm>
            <a:off x="644235" y="1455821"/>
            <a:ext cx="12896850" cy="1038105"/>
          </a:xfrm>
          <a:prstGeom prst="rect">
            <a:avLst/>
          </a:prstGeom>
        </p:spPr>
        <p:txBody>
          <a:bodyPr lIns="0" tIns="0" rIns="0" bIns="0" rtlCol="0" anchor="t">
            <a:spAutoFit/>
          </a:bodyPr>
          <a:lstStyle/>
          <a:p>
            <a:pPr marL="0" lvl="0" indent="0" algn="l">
              <a:lnSpc>
                <a:spcPts val="8399"/>
              </a:lnSpc>
            </a:pPr>
            <a:r>
              <a:rPr lang="en-US" sz="6999" spc="-139" dirty="0">
                <a:solidFill>
                  <a:srgbClr val="3D4E6D"/>
                </a:solidFill>
                <a:latin typeface="Tenor Sans"/>
                <a:ea typeface="Tenor Sans"/>
                <a:cs typeface="Tenor Sans"/>
                <a:sym typeface="Tenor Sans"/>
              </a:rPr>
              <a:t>References</a:t>
            </a:r>
          </a:p>
        </p:txBody>
      </p:sp>
      <p:sp>
        <p:nvSpPr>
          <p:cNvPr id="9" name="TextBox 6">
            <a:extLst>
              <a:ext uri="{FF2B5EF4-FFF2-40B4-BE49-F238E27FC236}">
                <a16:creationId xmlns:a16="http://schemas.microsoft.com/office/drawing/2014/main" id="{20F7CFA4-B3EE-2A8D-9B8C-585AD4BB1685}"/>
              </a:ext>
            </a:extLst>
          </p:cNvPr>
          <p:cNvSpPr txBox="1"/>
          <p:nvPr/>
        </p:nvSpPr>
        <p:spPr>
          <a:xfrm>
            <a:off x="990600" y="2781300"/>
            <a:ext cx="15814965" cy="1864998"/>
          </a:xfrm>
          <a:prstGeom prst="rect">
            <a:avLst/>
          </a:prstGeom>
        </p:spPr>
        <p:txBody>
          <a:bodyPr wrap="square" lIns="0" tIns="0" rIns="0" bIns="0" rtlCol="0" anchor="t">
            <a:spAutoFit/>
          </a:bodyPr>
          <a:lstStyle/>
          <a:p>
            <a:pPr marL="342900" lvl="0" indent="-342900" algn="l">
              <a:lnSpc>
                <a:spcPct val="150000"/>
              </a:lnSpc>
              <a:spcBef>
                <a:spcPct val="0"/>
              </a:spcBef>
              <a:buFont typeface="Arial" panose="020B0604020202020204" pitchFamily="34" charset="0"/>
              <a:buChar char="•"/>
            </a:pPr>
            <a:r>
              <a:rPr lang="en-US" sz="2800" b="1" dirty="0">
                <a:solidFill>
                  <a:srgbClr val="3D4E6D"/>
                </a:solidFill>
                <a:latin typeface="Clear Sans Bold"/>
                <a:ea typeface="Clear Sans Bold"/>
                <a:cs typeface="Clear Sans Bold"/>
                <a:sym typeface="Clear Sans Bold"/>
                <a:hlinkClick r:id="rId4"/>
              </a:rPr>
              <a:t>https://www.cogitatiopress.com/mediaandcommunication/article/viewFile/7016/3449</a:t>
            </a:r>
            <a:endParaRPr lang="en-US" sz="2800" b="1" dirty="0">
              <a:solidFill>
                <a:srgbClr val="3D4E6D"/>
              </a:solidFill>
              <a:latin typeface="Clear Sans Bold"/>
              <a:ea typeface="Clear Sans Bold"/>
              <a:cs typeface="Clear Sans Bold"/>
              <a:sym typeface="Clear Sans Bold"/>
            </a:endParaRPr>
          </a:p>
          <a:p>
            <a:pPr marL="342900" lvl="0" indent="-342900">
              <a:lnSpc>
                <a:spcPct val="150000"/>
              </a:lnSpc>
              <a:spcBef>
                <a:spcPct val="0"/>
              </a:spcBef>
              <a:buFont typeface="Arial" panose="020B0604020202020204" pitchFamily="34" charset="0"/>
              <a:buChar char="•"/>
            </a:pPr>
            <a:r>
              <a:rPr lang="en-US" sz="2800" b="1" dirty="0">
                <a:solidFill>
                  <a:srgbClr val="3D4E6D"/>
                </a:solidFill>
                <a:latin typeface="Clear Sans Bold"/>
                <a:ea typeface="Clear Sans Bold"/>
                <a:cs typeface="Clear Sans Bold"/>
                <a:sym typeface="Clear Sans Bold"/>
                <a:hlinkClick r:id="rId5"/>
              </a:rPr>
              <a:t>https://onlinelibrary.wiley.com/doi/full/10.1002/mar.21639</a:t>
            </a:r>
            <a:endParaRPr lang="en-US" sz="2800" b="1" dirty="0">
              <a:solidFill>
                <a:srgbClr val="3D4E6D"/>
              </a:solidFill>
              <a:latin typeface="Clear Sans Bold"/>
              <a:ea typeface="Clear Sans Bold"/>
              <a:cs typeface="Clear Sans Bold"/>
              <a:sym typeface="Clear Sans Bold"/>
            </a:endParaRPr>
          </a:p>
          <a:p>
            <a:pPr lvl="0">
              <a:lnSpc>
                <a:spcPct val="150000"/>
              </a:lnSpc>
              <a:spcBef>
                <a:spcPct val="0"/>
              </a:spcBef>
            </a:pPr>
            <a:endParaRPr lang="en-US" sz="2800" b="1" dirty="0">
              <a:solidFill>
                <a:srgbClr val="3D4E6D"/>
              </a:solidFill>
              <a:latin typeface="Clear Sans Bold"/>
              <a:ea typeface="Clear Sans Bold"/>
              <a:cs typeface="Clear Sans Bold"/>
              <a:sym typeface="Clear Sans Bold"/>
            </a:endParaRPr>
          </a:p>
        </p:txBody>
      </p:sp>
    </p:spTree>
    <p:extLst>
      <p:ext uri="{BB962C8B-B14F-4D97-AF65-F5344CB8AC3E}">
        <p14:creationId xmlns:p14="http://schemas.microsoft.com/office/powerpoint/2010/main" val="3084312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0913A-D13C-CC1E-740E-1B320565D08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F58A8E1-722E-A2BD-0E6A-B80D75E1BC22}"/>
              </a:ext>
            </a:extLst>
          </p:cNvPr>
          <p:cNvSpPr/>
          <p:nvPr/>
        </p:nvSpPr>
        <p:spPr>
          <a:xfrm>
            <a:off x="15150568"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TextBox 4">
            <a:extLst>
              <a:ext uri="{FF2B5EF4-FFF2-40B4-BE49-F238E27FC236}">
                <a16:creationId xmlns:a16="http://schemas.microsoft.com/office/drawing/2014/main" id="{C5DFEAD6-6C92-215C-7C6C-5198869CE490}"/>
              </a:ext>
            </a:extLst>
          </p:cNvPr>
          <p:cNvSpPr txBox="1"/>
          <p:nvPr/>
        </p:nvSpPr>
        <p:spPr>
          <a:xfrm>
            <a:off x="2895600" y="4686300"/>
            <a:ext cx="12039600" cy="1261692"/>
          </a:xfrm>
          <a:prstGeom prst="rect">
            <a:avLst/>
          </a:prstGeom>
        </p:spPr>
        <p:txBody>
          <a:bodyPr wrap="square" lIns="0" tIns="0" rIns="0" bIns="0" rtlCol="0" anchor="t">
            <a:spAutoFit/>
          </a:bodyPr>
          <a:lstStyle/>
          <a:p>
            <a:pPr marL="0" lvl="0" indent="0" algn="l">
              <a:lnSpc>
                <a:spcPts val="8399"/>
              </a:lnSpc>
            </a:pPr>
            <a:r>
              <a:rPr lang="en-US" sz="13800" spc="-139" dirty="0">
                <a:solidFill>
                  <a:srgbClr val="3D4E6D"/>
                </a:solidFill>
                <a:latin typeface="Tenor Sans"/>
                <a:ea typeface="Tenor Sans"/>
                <a:cs typeface="Tenor Sans"/>
                <a:sym typeface="Tenor Sans"/>
              </a:rPr>
              <a:t>Any Question!</a:t>
            </a:r>
          </a:p>
        </p:txBody>
      </p:sp>
    </p:spTree>
    <p:extLst>
      <p:ext uri="{BB962C8B-B14F-4D97-AF65-F5344CB8AC3E}">
        <p14:creationId xmlns:p14="http://schemas.microsoft.com/office/powerpoint/2010/main" val="369701719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7B46B-A1B1-B622-D9D5-0121B78870F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54DDAE6-1EB2-FB4F-5D8B-DE2F47846ECE}"/>
              </a:ext>
            </a:extLst>
          </p:cNvPr>
          <p:cNvSpPr/>
          <p:nvPr/>
        </p:nvSpPr>
        <p:spPr>
          <a:xfrm>
            <a:off x="15150568"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TextBox 4">
            <a:extLst>
              <a:ext uri="{FF2B5EF4-FFF2-40B4-BE49-F238E27FC236}">
                <a16:creationId xmlns:a16="http://schemas.microsoft.com/office/drawing/2014/main" id="{A45B19ED-EF4F-E4E4-EF86-387BB328F555}"/>
              </a:ext>
            </a:extLst>
          </p:cNvPr>
          <p:cNvSpPr txBox="1"/>
          <p:nvPr/>
        </p:nvSpPr>
        <p:spPr>
          <a:xfrm>
            <a:off x="4648200" y="4686300"/>
            <a:ext cx="10287000" cy="1261692"/>
          </a:xfrm>
          <a:prstGeom prst="rect">
            <a:avLst/>
          </a:prstGeom>
        </p:spPr>
        <p:txBody>
          <a:bodyPr wrap="square" lIns="0" tIns="0" rIns="0" bIns="0" rtlCol="0" anchor="t">
            <a:spAutoFit/>
          </a:bodyPr>
          <a:lstStyle/>
          <a:p>
            <a:pPr marL="0" lvl="0" indent="0" algn="l">
              <a:lnSpc>
                <a:spcPts val="8399"/>
              </a:lnSpc>
            </a:pPr>
            <a:r>
              <a:rPr lang="en-US" sz="13800" spc="-139" dirty="0">
                <a:solidFill>
                  <a:srgbClr val="3D4E6D"/>
                </a:solidFill>
                <a:latin typeface="Tenor Sans"/>
                <a:ea typeface="Tenor Sans"/>
                <a:cs typeface="Tenor Sans"/>
                <a:sym typeface="Tenor Sans"/>
              </a:rPr>
              <a:t>Thank You</a:t>
            </a:r>
          </a:p>
        </p:txBody>
      </p:sp>
    </p:spTree>
    <p:extLst>
      <p:ext uri="{BB962C8B-B14F-4D97-AF65-F5344CB8AC3E}">
        <p14:creationId xmlns:p14="http://schemas.microsoft.com/office/powerpoint/2010/main" val="61680352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36493" y="816341"/>
            <a:ext cx="8020050" cy="5196392"/>
            <a:chOff x="0" y="0"/>
            <a:chExt cx="9182100" cy="6928523"/>
          </a:xfrm>
        </p:grpSpPr>
        <p:sp>
          <p:nvSpPr>
            <p:cNvPr id="3" name="TextBox 3"/>
            <p:cNvSpPr txBox="1"/>
            <p:nvPr/>
          </p:nvSpPr>
          <p:spPr>
            <a:xfrm>
              <a:off x="0" y="0"/>
              <a:ext cx="9182100" cy="522109"/>
            </a:xfrm>
            <a:prstGeom prst="rect">
              <a:avLst/>
            </a:prstGeom>
          </p:spPr>
          <p:txBody>
            <a:bodyPr lIns="0" tIns="0" rIns="0" bIns="0" rtlCol="0" anchor="t">
              <a:spAutoFit/>
            </a:bodyPr>
            <a:lstStyle/>
            <a:p>
              <a:pPr marL="0" lvl="0" indent="0" algn="l">
                <a:lnSpc>
                  <a:spcPts val="2879"/>
                </a:lnSpc>
                <a:spcBef>
                  <a:spcPct val="0"/>
                </a:spcBef>
              </a:pPr>
              <a:r>
                <a:rPr lang="en-US" sz="3600" b="1" dirty="0">
                  <a:solidFill>
                    <a:srgbClr val="3D4E6D"/>
                  </a:solidFill>
                  <a:latin typeface="Clear Sans Bold"/>
                  <a:ea typeface="Clear Sans Bold"/>
                  <a:cs typeface="Clear Sans Bold"/>
                  <a:sym typeface="Clear Sans Bold"/>
                </a:rPr>
                <a:t>What Are Social Media Filters?</a:t>
              </a:r>
            </a:p>
          </p:txBody>
        </p:sp>
        <p:sp>
          <p:nvSpPr>
            <p:cNvPr id="4" name="TextBox 4"/>
            <p:cNvSpPr txBox="1"/>
            <p:nvPr/>
          </p:nvSpPr>
          <p:spPr>
            <a:xfrm>
              <a:off x="0" y="1019212"/>
              <a:ext cx="9182100" cy="5909311"/>
            </a:xfrm>
            <a:prstGeom prst="rect">
              <a:avLst/>
            </a:prstGeom>
          </p:spPr>
          <p:txBody>
            <a:bodyPr lIns="0" tIns="0" rIns="0" bIns="0" rtlCol="0" anchor="t">
              <a:spAutoFit/>
            </a:bodyPr>
            <a:lstStyle/>
            <a:p>
              <a:pPr marL="457200" indent="-457200">
                <a:buFont typeface="Arial" panose="020B0604020202020204" pitchFamily="34" charset="0"/>
                <a:buChar char="•"/>
              </a:pPr>
              <a:r>
                <a:rPr lang="en-US" sz="3200" dirty="0">
                  <a:solidFill>
                    <a:srgbClr val="5A7DA7"/>
                  </a:solidFill>
                  <a:latin typeface="Clear Sans"/>
                  <a:ea typeface="Clear Sans"/>
                  <a:cs typeface="Clear Sans"/>
                  <a:sym typeface="Clear Sans"/>
                </a:rPr>
                <a:t>Filters are real-time visual effects applied to a user’s face or background during video or photography.</a:t>
              </a:r>
            </a:p>
            <a:p>
              <a:pPr marL="457200" indent="-457200">
                <a:buFont typeface="Arial" panose="020B0604020202020204" pitchFamily="34" charset="0"/>
                <a:buChar char="•"/>
              </a:pPr>
              <a:r>
                <a:rPr lang="en-US" sz="3200" dirty="0">
                  <a:solidFill>
                    <a:srgbClr val="5A7DA7"/>
                  </a:solidFill>
                  <a:latin typeface="Clear Sans"/>
                  <a:ea typeface="Clear Sans"/>
                  <a:cs typeface="Clear Sans"/>
                  <a:sym typeface="Clear Sans"/>
                </a:rPr>
                <a:t>Platforms like Snapchat, Instagram, and TikTok use computer vision, AI, and AR technology to enhance or modify the user’s appearance instantly.</a:t>
              </a:r>
            </a:p>
          </p:txBody>
        </p:sp>
      </p:grpSp>
      <p:sp>
        <p:nvSpPr>
          <p:cNvPr id="11" name="TextBox 11"/>
          <p:cNvSpPr txBox="1"/>
          <p:nvPr/>
        </p:nvSpPr>
        <p:spPr>
          <a:xfrm>
            <a:off x="666750" y="1562100"/>
            <a:ext cx="5219153" cy="4269759"/>
          </a:xfrm>
          <a:prstGeom prst="rect">
            <a:avLst/>
          </a:prstGeom>
        </p:spPr>
        <p:txBody>
          <a:bodyPr wrap="square" lIns="0" tIns="0" rIns="0" bIns="0" rtlCol="0" anchor="t">
            <a:spAutoFit/>
          </a:bodyPr>
          <a:lstStyle/>
          <a:p>
            <a:pPr marL="0" lvl="0" indent="0" algn="l">
              <a:lnSpc>
                <a:spcPts val="8399"/>
              </a:lnSpc>
            </a:pPr>
            <a:r>
              <a:rPr lang="en-US" sz="6999" spc="-139" dirty="0">
                <a:solidFill>
                  <a:srgbClr val="3D4E6D"/>
                </a:solidFill>
                <a:latin typeface="Tenor Sans"/>
                <a:ea typeface="Tenor Sans"/>
                <a:cs typeface="Tenor Sans"/>
                <a:sym typeface="Tenor Sans"/>
              </a:rPr>
              <a:t>Introduction to Social Media Filters</a:t>
            </a:r>
          </a:p>
        </p:txBody>
      </p:sp>
      <p:grpSp>
        <p:nvGrpSpPr>
          <p:cNvPr id="12" name="Group 12"/>
          <p:cNvGrpSpPr/>
          <p:nvPr/>
        </p:nvGrpSpPr>
        <p:grpSpPr>
          <a:xfrm>
            <a:off x="9336493" y="5448300"/>
            <a:ext cx="8020049" cy="4703949"/>
            <a:chOff x="0" y="0"/>
            <a:chExt cx="9182100" cy="6271931"/>
          </a:xfrm>
        </p:grpSpPr>
        <p:sp>
          <p:nvSpPr>
            <p:cNvPr id="13" name="TextBox 13"/>
            <p:cNvSpPr txBox="1"/>
            <p:nvPr/>
          </p:nvSpPr>
          <p:spPr>
            <a:xfrm>
              <a:off x="0" y="0"/>
              <a:ext cx="9182100" cy="522109"/>
            </a:xfrm>
            <a:prstGeom prst="rect">
              <a:avLst/>
            </a:prstGeom>
          </p:spPr>
          <p:txBody>
            <a:bodyPr lIns="0" tIns="0" rIns="0" bIns="0" rtlCol="0" anchor="t">
              <a:spAutoFit/>
            </a:bodyPr>
            <a:lstStyle/>
            <a:p>
              <a:pPr marL="0" lvl="0" indent="0" algn="l">
                <a:lnSpc>
                  <a:spcPts val="2879"/>
                </a:lnSpc>
                <a:spcBef>
                  <a:spcPct val="0"/>
                </a:spcBef>
              </a:pPr>
              <a:r>
                <a:rPr lang="en-US" sz="3600" b="1" dirty="0">
                  <a:solidFill>
                    <a:srgbClr val="3D4E6D"/>
                  </a:solidFill>
                  <a:latin typeface="Clear Sans Bold"/>
                  <a:ea typeface="Clear Sans Bold"/>
                  <a:cs typeface="Clear Sans Bold"/>
                  <a:sym typeface="Clear Sans Bold"/>
                </a:rPr>
                <a:t>Why Are They Important Today?</a:t>
              </a:r>
            </a:p>
          </p:txBody>
        </p:sp>
        <p:sp>
          <p:nvSpPr>
            <p:cNvPr id="14" name="TextBox 14"/>
            <p:cNvSpPr txBox="1"/>
            <p:nvPr/>
          </p:nvSpPr>
          <p:spPr>
            <a:xfrm>
              <a:off x="0" y="1019212"/>
              <a:ext cx="9182100" cy="5252719"/>
            </a:xfrm>
            <a:prstGeom prst="rect">
              <a:avLst/>
            </a:prstGeom>
          </p:spPr>
          <p:txBody>
            <a:bodyPr lIns="0" tIns="0" rIns="0" bIns="0" rtlCol="0" anchor="t">
              <a:spAutoFit/>
            </a:bodyPr>
            <a:lstStyle/>
            <a:p>
              <a:pPr marL="457200" lvl="0" indent="-457200" algn="l">
                <a:buFont typeface="Arial" panose="020B0604020202020204" pitchFamily="34" charset="0"/>
                <a:buChar char="•"/>
              </a:pPr>
              <a:r>
                <a:rPr lang="en-US" sz="3200" dirty="0">
                  <a:solidFill>
                    <a:srgbClr val="5A7DA7"/>
                  </a:solidFill>
                  <a:latin typeface="Clear Sans"/>
                  <a:ea typeface="Clear Sans"/>
                  <a:cs typeface="Clear Sans"/>
                  <a:sym typeface="Clear Sans"/>
                </a:rPr>
                <a:t>Used by billions daily across social media apps.</a:t>
              </a:r>
            </a:p>
            <a:p>
              <a:pPr marL="457200" lvl="0" indent="-457200" algn="l">
                <a:buFont typeface="Arial" panose="020B0604020202020204" pitchFamily="34" charset="0"/>
                <a:buChar char="•"/>
              </a:pPr>
              <a:r>
                <a:rPr lang="en-US" sz="3200" dirty="0">
                  <a:solidFill>
                    <a:srgbClr val="5A7DA7"/>
                  </a:solidFill>
                  <a:latin typeface="Clear Sans"/>
                  <a:ea typeface="Clear Sans"/>
                  <a:cs typeface="Clear Sans"/>
                  <a:sym typeface="Clear Sans"/>
                </a:rPr>
                <a:t>Essential for entertainment, communication, brand marketing, and AR try-on experiences.</a:t>
              </a:r>
            </a:p>
            <a:p>
              <a:pPr marL="457200" lvl="0" indent="-457200" algn="l">
                <a:buFont typeface="Arial" panose="020B0604020202020204" pitchFamily="34" charset="0"/>
                <a:buChar char="•"/>
              </a:pPr>
              <a:r>
                <a:rPr lang="en-US" sz="3200" dirty="0">
                  <a:solidFill>
                    <a:srgbClr val="5A7DA7"/>
                  </a:solidFill>
                  <a:latin typeface="Clear Sans"/>
                  <a:ea typeface="Clear Sans"/>
                  <a:cs typeface="Clear Sans"/>
                  <a:sym typeface="Clear Sans"/>
                </a:rPr>
                <a:t>Filters make social platforms more interactive and improve user engagement.</a:t>
              </a:r>
            </a:p>
          </p:txBody>
        </p:sp>
      </p:grpSp>
      <p:sp>
        <p:nvSpPr>
          <p:cNvPr id="36" name="Rectangle 1">
            <a:extLst>
              <a:ext uri="{FF2B5EF4-FFF2-40B4-BE49-F238E27FC236}">
                <a16:creationId xmlns:a16="http://schemas.microsoft.com/office/drawing/2014/main" id="{0B13F5ED-6554-01B6-87C3-95ABF0AA5E69}"/>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6" name="Picture 15">
            <a:extLst>
              <a:ext uri="{FF2B5EF4-FFF2-40B4-BE49-F238E27FC236}">
                <a16:creationId xmlns:a16="http://schemas.microsoft.com/office/drawing/2014/main" id="{5DFCCF38-3087-DF15-6453-D49CA8115D5B}"/>
              </a:ext>
            </a:extLst>
          </p:cNvPr>
          <p:cNvPicPr>
            <a:picLocks noChangeAspect="1"/>
          </p:cNvPicPr>
          <p:nvPr/>
        </p:nvPicPr>
        <p:blipFill>
          <a:blip r:embed="rId3"/>
          <a:stretch>
            <a:fillRect/>
          </a:stretch>
        </p:blipFill>
        <p:spPr>
          <a:xfrm>
            <a:off x="6248400" y="1953682"/>
            <a:ext cx="2725596" cy="2762704"/>
          </a:xfrm>
          <a:prstGeom prst="rect">
            <a:avLst/>
          </a:prstGeom>
        </p:spPr>
      </p:pic>
      <p:pic>
        <p:nvPicPr>
          <p:cNvPr id="18" name="Picture 17">
            <a:extLst>
              <a:ext uri="{FF2B5EF4-FFF2-40B4-BE49-F238E27FC236}">
                <a16:creationId xmlns:a16="http://schemas.microsoft.com/office/drawing/2014/main" id="{77A80A67-D40B-84E8-E172-BD2998259CB8}"/>
              </a:ext>
            </a:extLst>
          </p:cNvPr>
          <p:cNvPicPr>
            <a:picLocks noChangeAspect="1"/>
          </p:cNvPicPr>
          <p:nvPr/>
        </p:nvPicPr>
        <p:blipFill>
          <a:blip r:embed="rId4"/>
          <a:stretch>
            <a:fillRect/>
          </a:stretch>
        </p:blipFill>
        <p:spPr>
          <a:xfrm>
            <a:off x="6128203" y="6102361"/>
            <a:ext cx="2845793" cy="2762704"/>
          </a:xfrm>
          <a:prstGeom prst="rect">
            <a:avLst/>
          </a:prstGeom>
        </p:spPr>
      </p:pic>
      <p:sp>
        <p:nvSpPr>
          <p:cNvPr id="17" name="Freeform 11">
            <a:extLst>
              <a:ext uri="{FF2B5EF4-FFF2-40B4-BE49-F238E27FC236}">
                <a16:creationId xmlns:a16="http://schemas.microsoft.com/office/drawing/2014/main" id="{9E20460C-3DC6-C9D6-ECBB-575F81568AA3}"/>
              </a:ext>
            </a:extLst>
          </p:cNvPr>
          <p:cNvSpPr/>
          <p:nvPr/>
        </p:nvSpPr>
        <p:spPr>
          <a:xfrm>
            <a:off x="-3137432"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CACB2-A8E8-A4A6-8A42-71A3AF4916B6}"/>
            </a:ext>
          </a:extLst>
        </p:cNvPr>
        <p:cNvGrpSpPr/>
        <p:nvPr/>
      </p:nvGrpSpPr>
      <p:grpSpPr>
        <a:xfrm>
          <a:off x="0" y="0"/>
          <a:ext cx="0" cy="0"/>
          <a:chOff x="0" y="0"/>
          <a:chExt cx="0" cy="0"/>
        </a:xfrm>
      </p:grpSpPr>
      <p:grpSp>
        <p:nvGrpSpPr>
          <p:cNvPr id="71" name="Group 70">
            <a:extLst>
              <a:ext uri="{FF2B5EF4-FFF2-40B4-BE49-F238E27FC236}">
                <a16:creationId xmlns:a16="http://schemas.microsoft.com/office/drawing/2014/main" id="{9B142926-B96B-F96C-410E-6BD19233119B}"/>
              </a:ext>
            </a:extLst>
          </p:cNvPr>
          <p:cNvGrpSpPr/>
          <p:nvPr/>
        </p:nvGrpSpPr>
        <p:grpSpPr>
          <a:xfrm>
            <a:off x="-685800" y="-761997"/>
            <a:ext cx="7010400" cy="11772896"/>
            <a:chOff x="2316598" y="4095389"/>
            <a:chExt cx="4300251" cy="5117494"/>
          </a:xfrm>
        </p:grpSpPr>
        <p:grpSp>
          <p:nvGrpSpPr>
            <p:cNvPr id="42" name="Google Shape;63;p17">
              <a:extLst>
                <a:ext uri="{FF2B5EF4-FFF2-40B4-BE49-F238E27FC236}">
                  <a16:creationId xmlns:a16="http://schemas.microsoft.com/office/drawing/2014/main" id="{A81F23EF-0FD8-8FDF-42A8-6718B35ACF5D}"/>
                </a:ext>
              </a:extLst>
            </p:cNvPr>
            <p:cNvGrpSpPr/>
            <p:nvPr/>
          </p:nvGrpSpPr>
          <p:grpSpPr>
            <a:xfrm>
              <a:off x="2316598" y="4095389"/>
              <a:ext cx="4300251" cy="5117494"/>
              <a:chOff x="-104469" y="-191289"/>
              <a:chExt cx="4651671" cy="5731591"/>
            </a:xfrm>
          </p:grpSpPr>
          <p:sp>
            <p:nvSpPr>
              <p:cNvPr id="43" name="Google Shape;64;p17">
                <a:extLst>
                  <a:ext uri="{FF2B5EF4-FFF2-40B4-BE49-F238E27FC236}">
                    <a16:creationId xmlns:a16="http://schemas.microsoft.com/office/drawing/2014/main" id="{4CE03E17-4ECE-128F-6733-966EC831C293}"/>
                  </a:ext>
                </a:extLst>
              </p:cNvPr>
              <p:cNvSpPr/>
              <p:nvPr/>
            </p:nvSpPr>
            <p:spPr>
              <a:xfrm rot="10800000">
                <a:off x="187990" y="4551947"/>
                <a:ext cx="1257212" cy="988355"/>
              </a:xfrm>
              <a:custGeom>
                <a:avLst/>
                <a:gdLst/>
                <a:ahLst/>
                <a:cxnLst/>
                <a:rect l="l" t="t" r="r" b="b"/>
                <a:pathLst>
                  <a:path w="18081" h="14111" extrusionOk="0">
                    <a:moveTo>
                      <a:pt x="2970" y="1"/>
                    </a:moveTo>
                    <a:cubicBezTo>
                      <a:pt x="1335" y="1"/>
                      <a:pt x="1" y="1535"/>
                      <a:pt x="1" y="3437"/>
                    </a:cubicBezTo>
                    <a:lnTo>
                      <a:pt x="1" y="14111"/>
                    </a:lnTo>
                    <a:lnTo>
                      <a:pt x="1969" y="14111"/>
                    </a:lnTo>
                    <a:lnTo>
                      <a:pt x="1969" y="3437"/>
                    </a:lnTo>
                    <a:cubicBezTo>
                      <a:pt x="1969" y="2803"/>
                      <a:pt x="2436" y="2303"/>
                      <a:pt x="2970" y="2303"/>
                    </a:cubicBezTo>
                    <a:lnTo>
                      <a:pt x="18080" y="2303"/>
                    </a:lnTo>
                    <a:lnTo>
                      <a:pt x="17914"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67;p17">
                <a:extLst>
                  <a:ext uri="{FF2B5EF4-FFF2-40B4-BE49-F238E27FC236}">
                    <a16:creationId xmlns:a16="http://schemas.microsoft.com/office/drawing/2014/main" id="{939A1E8B-6DC5-D109-4153-B8BD368B8884}"/>
                  </a:ext>
                </a:extLst>
              </p:cNvPr>
              <p:cNvSpPr/>
              <p:nvPr/>
            </p:nvSpPr>
            <p:spPr>
              <a:xfrm>
                <a:off x="2671524" y="1180829"/>
                <a:ext cx="634630" cy="671331"/>
              </a:xfrm>
              <a:custGeom>
                <a:avLst/>
                <a:gdLst/>
                <a:ahLst/>
                <a:cxnLst/>
                <a:rect l="l" t="t" r="r" b="b"/>
                <a:pathLst>
                  <a:path w="14945" h="14111" extrusionOk="0">
                    <a:moveTo>
                      <a:pt x="12943" y="1"/>
                    </a:moveTo>
                    <a:lnTo>
                      <a:pt x="12943" y="10675"/>
                    </a:lnTo>
                    <a:cubicBezTo>
                      <a:pt x="12943" y="11309"/>
                      <a:pt x="12509" y="11842"/>
                      <a:pt x="11976" y="11842"/>
                    </a:cubicBezTo>
                    <a:lnTo>
                      <a:pt x="0" y="11976"/>
                    </a:lnTo>
                    <a:lnTo>
                      <a:pt x="267" y="14111"/>
                    </a:lnTo>
                    <a:lnTo>
                      <a:pt x="11976" y="14111"/>
                    </a:lnTo>
                    <a:cubicBezTo>
                      <a:pt x="13610" y="14111"/>
                      <a:pt x="14944" y="12576"/>
                      <a:pt x="14944" y="10675"/>
                    </a:cubicBezTo>
                    <a:lnTo>
                      <a:pt x="14944" y="1"/>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69;p17">
                <a:extLst>
                  <a:ext uri="{FF2B5EF4-FFF2-40B4-BE49-F238E27FC236}">
                    <a16:creationId xmlns:a16="http://schemas.microsoft.com/office/drawing/2014/main" id="{C538DB15-0EC0-1251-8262-27DC3247B4E8}"/>
                  </a:ext>
                </a:extLst>
              </p:cNvPr>
              <p:cNvSpPr/>
              <p:nvPr/>
            </p:nvSpPr>
            <p:spPr>
              <a:xfrm>
                <a:off x="2998070" y="711829"/>
                <a:ext cx="764375" cy="560271"/>
              </a:xfrm>
              <a:custGeom>
                <a:avLst/>
                <a:gdLst/>
                <a:ahLst/>
                <a:cxnLst/>
                <a:rect l="l" t="t" r="r" b="b"/>
                <a:pathLst>
                  <a:path w="15879" h="11642" extrusionOk="0">
                    <a:moveTo>
                      <a:pt x="6305" y="3336"/>
                    </a:moveTo>
                    <a:lnTo>
                      <a:pt x="10608" y="5671"/>
                    </a:lnTo>
                    <a:lnTo>
                      <a:pt x="6305" y="7973"/>
                    </a:lnTo>
                    <a:lnTo>
                      <a:pt x="6305" y="3336"/>
                    </a:lnTo>
                    <a:close/>
                    <a:moveTo>
                      <a:pt x="7940" y="0"/>
                    </a:moveTo>
                    <a:cubicBezTo>
                      <a:pt x="7940" y="0"/>
                      <a:pt x="4604" y="0"/>
                      <a:pt x="2402" y="167"/>
                    </a:cubicBezTo>
                    <a:cubicBezTo>
                      <a:pt x="2069" y="234"/>
                      <a:pt x="1402" y="234"/>
                      <a:pt x="801" y="867"/>
                    </a:cubicBezTo>
                    <a:cubicBezTo>
                      <a:pt x="334" y="1368"/>
                      <a:pt x="167" y="2535"/>
                      <a:pt x="167" y="2535"/>
                    </a:cubicBezTo>
                    <a:cubicBezTo>
                      <a:pt x="167" y="2535"/>
                      <a:pt x="1" y="3870"/>
                      <a:pt x="1" y="5204"/>
                    </a:cubicBezTo>
                    <a:lnTo>
                      <a:pt x="1" y="6471"/>
                    </a:lnTo>
                    <a:cubicBezTo>
                      <a:pt x="1" y="7806"/>
                      <a:pt x="167" y="9140"/>
                      <a:pt x="167" y="9140"/>
                    </a:cubicBezTo>
                    <a:cubicBezTo>
                      <a:pt x="167" y="9140"/>
                      <a:pt x="334" y="10274"/>
                      <a:pt x="801" y="10775"/>
                    </a:cubicBezTo>
                    <a:cubicBezTo>
                      <a:pt x="1402" y="11442"/>
                      <a:pt x="2202" y="11408"/>
                      <a:pt x="2536" y="11475"/>
                    </a:cubicBezTo>
                    <a:cubicBezTo>
                      <a:pt x="3837" y="11608"/>
                      <a:pt x="7940" y="11642"/>
                      <a:pt x="7940" y="11642"/>
                    </a:cubicBezTo>
                    <a:cubicBezTo>
                      <a:pt x="7940" y="11642"/>
                      <a:pt x="11275" y="11642"/>
                      <a:pt x="13510" y="11475"/>
                    </a:cubicBezTo>
                    <a:cubicBezTo>
                      <a:pt x="13810" y="11442"/>
                      <a:pt x="14478" y="11442"/>
                      <a:pt x="15078" y="10775"/>
                    </a:cubicBezTo>
                    <a:cubicBezTo>
                      <a:pt x="15578" y="10274"/>
                      <a:pt x="15712" y="9140"/>
                      <a:pt x="15712" y="9140"/>
                    </a:cubicBezTo>
                    <a:cubicBezTo>
                      <a:pt x="15712" y="9140"/>
                      <a:pt x="15879" y="7806"/>
                      <a:pt x="15879" y="6438"/>
                    </a:cubicBezTo>
                    <a:lnTo>
                      <a:pt x="15879" y="5204"/>
                    </a:lnTo>
                    <a:cubicBezTo>
                      <a:pt x="15879" y="3870"/>
                      <a:pt x="15712" y="2535"/>
                      <a:pt x="15712" y="2535"/>
                    </a:cubicBezTo>
                    <a:cubicBezTo>
                      <a:pt x="15712" y="2535"/>
                      <a:pt x="15578" y="1401"/>
                      <a:pt x="15078" y="867"/>
                    </a:cubicBezTo>
                    <a:cubicBezTo>
                      <a:pt x="14478" y="234"/>
                      <a:pt x="13810" y="234"/>
                      <a:pt x="13510" y="167"/>
                    </a:cubicBezTo>
                    <a:cubicBezTo>
                      <a:pt x="11275" y="0"/>
                      <a:pt x="7940" y="0"/>
                      <a:pt x="79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0;p17">
                <a:extLst>
                  <a:ext uri="{FF2B5EF4-FFF2-40B4-BE49-F238E27FC236}">
                    <a16:creationId xmlns:a16="http://schemas.microsoft.com/office/drawing/2014/main" id="{A7830207-8239-0771-4C3C-AE9998CF94BA}"/>
                  </a:ext>
                </a:extLst>
              </p:cNvPr>
              <p:cNvSpPr/>
              <p:nvPr/>
            </p:nvSpPr>
            <p:spPr>
              <a:xfrm rot="5400000" flipH="1">
                <a:off x="2460890" y="1866214"/>
                <a:ext cx="792982" cy="551751"/>
              </a:xfrm>
              <a:custGeom>
                <a:avLst/>
                <a:gdLst/>
                <a:ahLst/>
                <a:cxnLst/>
                <a:rect l="l" t="t" r="r" b="b"/>
                <a:pathLst>
                  <a:path w="14945" h="14111" extrusionOk="0">
                    <a:moveTo>
                      <a:pt x="12943" y="1"/>
                    </a:moveTo>
                    <a:lnTo>
                      <a:pt x="12943" y="10675"/>
                    </a:lnTo>
                    <a:cubicBezTo>
                      <a:pt x="12943" y="11309"/>
                      <a:pt x="12509" y="11842"/>
                      <a:pt x="11976" y="11842"/>
                    </a:cubicBezTo>
                    <a:lnTo>
                      <a:pt x="0" y="11976"/>
                    </a:lnTo>
                    <a:lnTo>
                      <a:pt x="267" y="14111"/>
                    </a:lnTo>
                    <a:lnTo>
                      <a:pt x="11976" y="14111"/>
                    </a:lnTo>
                    <a:cubicBezTo>
                      <a:pt x="13610" y="14111"/>
                      <a:pt x="14944" y="12576"/>
                      <a:pt x="14944" y="10675"/>
                    </a:cubicBezTo>
                    <a:lnTo>
                      <a:pt x="14944" y="1"/>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71;p17">
                <a:extLst>
                  <a:ext uri="{FF2B5EF4-FFF2-40B4-BE49-F238E27FC236}">
                    <a16:creationId xmlns:a16="http://schemas.microsoft.com/office/drawing/2014/main" id="{75AE1B6A-E894-9312-2EDB-31304DA3D5E7}"/>
                  </a:ext>
                </a:extLst>
              </p:cNvPr>
              <p:cNvSpPr/>
              <p:nvPr/>
            </p:nvSpPr>
            <p:spPr>
              <a:xfrm rot="10800000" flipH="1">
                <a:off x="2852725" y="2399775"/>
                <a:ext cx="711010" cy="641168"/>
              </a:xfrm>
              <a:custGeom>
                <a:avLst/>
                <a:gdLst/>
                <a:ahLst/>
                <a:cxnLst/>
                <a:rect l="l" t="t" r="r" b="b"/>
                <a:pathLst>
                  <a:path w="15612" h="13477" extrusionOk="0">
                    <a:moveTo>
                      <a:pt x="1" y="0"/>
                    </a:moveTo>
                    <a:lnTo>
                      <a:pt x="1" y="10474"/>
                    </a:lnTo>
                    <a:cubicBezTo>
                      <a:pt x="1" y="12142"/>
                      <a:pt x="1535" y="13476"/>
                      <a:pt x="3437" y="13476"/>
                    </a:cubicBezTo>
                    <a:lnTo>
                      <a:pt x="15612" y="13410"/>
                    </a:lnTo>
                    <a:lnTo>
                      <a:pt x="15612" y="11408"/>
                    </a:lnTo>
                    <a:lnTo>
                      <a:pt x="3437" y="11475"/>
                    </a:lnTo>
                    <a:cubicBezTo>
                      <a:pt x="2803" y="11475"/>
                      <a:pt x="2269" y="11041"/>
                      <a:pt x="2269" y="10474"/>
                    </a:cubicBezTo>
                    <a:lnTo>
                      <a:pt x="22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2;p17">
                <a:extLst>
                  <a:ext uri="{FF2B5EF4-FFF2-40B4-BE49-F238E27FC236}">
                    <a16:creationId xmlns:a16="http://schemas.microsoft.com/office/drawing/2014/main" id="{8DE375C9-4DC5-D1A6-634D-3AFF6AF34AB9}"/>
                  </a:ext>
                </a:extLst>
              </p:cNvPr>
              <p:cNvSpPr/>
              <p:nvPr/>
            </p:nvSpPr>
            <p:spPr>
              <a:xfrm rot="-5400000">
                <a:off x="2509558" y="3240771"/>
                <a:ext cx="860204" cy="671331"/>
              </a:xfrm>
              <a:custGeom>
                <a:avLst/>
                <a:gdLst/>
                <a:ahLst/>
                <a:cxnLst/>
                <a:rect l="l" t="t" r="r" b="b"/>
                <a:pathLst>
                  <a:path w="18081" h="14111" extrusionOk="0">
                    <a:moveTo>
                      <a:pt x="2970" y="1"/>
                    </a:moveTo>
                    <a:cubicBezTo>
                      <a:pt x="1335" y="1"/>
                      <a:pt x="1" y="1535"/>
                      <a:pt x="1" y="3437"/>
                    </a:cubicBezTo>
                    <a:lnTo>
                      <a:pt x="1" y="14111"/>
                    </a:lnTo>
                    <a:lnTo>
                      <a:pt x="1969" y="14111"/>
                    </a:lnTo>
                    <a:lnTo>
                      <a:pt x="1969" y="3437"/>
                    </a:lnTo>
                    <a:cubicBezTo>
                      <a:pt x="1969" y="2803"/>
                      <a:pt x="2436" y="2303"/>
                      <a:pt x="2970" y="2303"/>
                    </a:cubicBezTo>
                    <a:lnTo>
                      <a:pt x="18080" y="2303"/>
                    </a:lnTo>
                    <a:lnTo>
                      <a:pt x="179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3;p17">
                <a:extLst>
                  <a:ext uri="{FF2B5EF4-FFF2-40B4-BE49-F238E27FC236}">
                    <a16:creationId xmlns:a16="http://schemas.microsoft.com/office/drawing/2014/main" id="{502174A7-8695-B47A-B7F3-04DED624E1E3}"/>
                  </a:ext>
                </a:extLst>
              </p:cNvPr>
              <p:cNvSpPr/>
              <p:nvPr/>
            </p:nvSpPr>
            <p:spPr>
              <a:xfrm>
                <a:off x="3068500" y="3146350"/>
                <a:ext cx="1478702" cy="1478702"/>
              </a:xfrm>
              <a:custGeom>
                <a:avLst/>
                <a:gdLst/>
                <a:ahLst/>
                <a:cxnLst/>
                <a:rect l="l" t="t" r="r" b="b"/>
                <a:pathLst>
                  <a:path w="32123" h="32123" extrusionOk="0">
                    <a:moveTo>
                      <a:pt x="16078" y="0"/>
                    </a:moveTo>
                    <a:cubicBezTo>
                      <a:pt x="7205" y="0"/>
                      <a:pt x="0" y="7205"/>
                      <a:pt x="0" y="16078"/>
                    </a:cubicBezTo>
                    <a:cubicBezTo>
                      <a:pt x="0" y="24951"/>
                      <a:pt x="7205" y="32123"/>
                      <a:pt x="16078" y="32123"/>
                    </a:cubicBezTo>
                    <a:cubicBezTo>
                      <a:pt x="24951" y="32123"/>
                      <a:pt x="32123" y="24951"/>
                      <a:pt x="32123" y="16078"/>
                    </a:cubicBezTo>
                    <a:cubicBezTo>
                      <a:pt x="32123" y="7205"/>
                      <a:pt x="24951" y="0"/>
                      <a:pt x="160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74;p17">
                <a:extLst>
                  <a:ext uri="{FF2B5EF4-FFF2-40B4-BE49-F238E27FC236}">
                    <a16:creationId xmlns:a16="http://schemas.microsoft.com/office/drawing/2014/main" id="{DC9E3D1C-3F93-A99E-3B1A-AACCD3488674}"/>
                  </a:ext>
                </a:extLst>
              </p:cNvPr>
              <p:cNvSpPr/>
              <p:nvPr/>
            </p:nvSpPr>
            <p:spPr>
              <a:xfrm>
                <a:off x="1690355" y="3060779"/>
                <a:ext cx="711008" cy="671331"/>
              </a:xfrm>
              <a:custGeom>
                <a:avLst/>
                <a:gdLst/>
                <a:ahLst/>
                <a:cxnLst/>
                <a:rect l="l" t="t" r="r" b="b"/>
                <a:pathLst>
                  <a:path w="14945" h="14111" extrusionOk="0">
                    <a:moveTo>
                      <a:pt x="12943" y="1"/>
                    </a:moveTo>
                    <a:lnTo>
                      <a:pt x="12943" y="10675"/>
                    </a:lnTo>
                    <a:cubicBezTo>
                      <a:pt x="12943" y="11309"/>
                      <a:pt x="12509" y="11842"/>
                      <a:pt x="11976" y="11842"/>
                    </a:cubicBezTo>
                    <a:lnTo>
                      <a:pt x="0" y="11976"/>
                    </a:lnTo>
                    <a:lnTo>
                      <a:pt x="267" y="14111"/>
                    </a:lnTo>
                    <a:lnTo>
                      <a:pt x="11976" y="14111"/>
                    </a:lnTo>
                    <a:cubicBezTo>
                      <a:pt x="13610" y="14111"/>
                      <a:pt x="14944" y="12576"/>
                      <a:pt x="14944" y="10675"/>
                    </a:cubicBezTo>
                    <a:lnTo>
                      <a:pt x="14944"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5;p17">
                <a:extLst>
                  <a:ext uri="{FF2B5EF4-FFF2-40B4-BE49-F238E27FC236}">
                    <a16:creationId xmlns:a16="http://schemas.microsoft.com/office/drawing/2014/main" id="{07F1588A-E961-4B1D-C84A-1D00920C2F7C}"/>
                  </a:ext>
                </a:extLst>
              </p:cNvPr>
              <p:cNvSpPr/>
              <p:nvPr/>
            </p:nvSpPr>
            <p:spPr>
              <a:xfrm>
                <a:off x="3133257" y="1893302"/>
                <a:ext cx="1110924" cy="1110924"/>
              </a:xfrm>
              <a:custGeom>
                <a:avLst/>
                <a:gdLst/>
                <a:ahLst/>
                <a:cxnLst/>
                <a:rect l="l" t="t" r="r" b="b"/>
                <a:pathLst>
                  <a:path w="23351" h="23351" extrusionOk="0">
                    <a:moveTo>
                      <a:pt x="11676" y="1"/>
                    </a:moveTo>
                    <a:cubicBezTo>
                      <a:pt x="5238" y="1"/>
                      <a:pt x="1" y="5204"/>
                      <a:pt x="1" y="11676"/>
                    </a:cubicBezTo>
                    <a:cubicBezTo>
                      <a:pt x="1" y="18114"/>
                      <a:pt x="5238" y="23351"/>
                      <a:pt x="11676" y="23351"/>
                    </a:cubicBezTo>
                    <a:cubicBezTo>
                      <a:pt x="18147" y="23351"/>
                      <a:pt x="23351" y="18114"/>
                      <a:pt x="23351" y="11676"/>
                    </a:cubicBezTo>
                    <a:cubicBezTo>
                      <a:pt x="23351" y="5204"/>
                      <a:pt x="18147" y="1"/>
                      <a:pt x="116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6;p17">
                <a:extLst>
                  <a:ext uri="{FF2B5EF4-FFF2-40B4-BE49-F238E27FC236}">
                    <a16:creationId xmlns:a16="http://schemas.microsoft.com/office/drawing/2014/main" id="{FCC0F2DD-C188-3218-A9DE-CF5BE5CE3D67}"/>
                  </a:ext>
                </a:extLst>
              </p:cNvPr>
              <p:cNvSpPr/>
              <p:nvPr/>
            </p:nvSpPr>
            <p:spPr>
              <a:xfrm>
                <a:off x="778635" y="3343880"/>
                <a:ext cx="1234714" cy="1234666"/>
              </a:xfrm>
              <a:custGeom>
                <a:avLst/>
                <a:gdLst/>
                <a:ahLst/>
                <a:cxnLst/>
                <a:rect l="l" t="t" r="r" b="b"/>
                <a:pathLst>
                  <a:path w="25953" h="25952" extrusionOk="0">
                    <a:moveTo>
                      <a:pt x="12977" y="0"/>
                    </a:moveTo>
                    <a:cubicBezTo>
                      <a:pt x="5805" y="0"/>
                      <a:pt x="1" y="5804"/>
                      <a:pt x="1" y="12976"/>
                    </a:cubicBezTo>
                    <a:cubicBezTo>
                      <a:pt x="1" y="20148"/>
                      <a:pt x="5805" y="25952"/>
                      <a:pt x="12977" y="25952"/>
                    </a:cubicBezTo>
                    <a:cubicBezTo>
                      <a:pt x="20115" y="25952"/>
                      <a:pt x="25953" y="20148"/>
                      <a:pt x="25953" y="12976"/>
                    </a:cubicBezTo>
                    <a:cubicBezTo>
                      <a:pt x="25953" y="5804"/>
                      <a:pt x="20115" y="0"/>
                      <a:pt x="12977" y="0"/>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77;p17">
                <a:extLst>
                  <a:ext uri="{FF2B5EF4-FFF2-40B4-BE49-F238E27FC236}">
                    <a16:creationId xmlns:a16="http://schemas.microsoft.com/office/drawing/2014/main" id="{17EE68EC-81C6-BA87-3713-75335EA51950}"/>
                  </a:ext>
                </a:extLst>
              </p:cNvPr>
              <p:cNvSpPr/>
              <p:nvPr/>
            </p:nvSpPr>
            <p:spPr>
              <a:xfrm>
                <a:off x="3366450" y="2190900"/>
                <a:ext cx="644515" cy="515762"/>
              </a:xfrm>
              <a:custGeom>
                <a:avLst/>
                <a:gdLst/>
                <a:ahLst/>
                <a:cxnLst/>
                <a:rect l="l" t="t" r="r" b="b"/>
                <a:pathLst>
                  <a:path w="12510" h="10008" extrusionOk="0">
                    <a:moveTo>
                      <a:pt x="8674" y="1"/>
                    </a:moveTo>
                    <a:cubicBezTo>
                      <a:pt x="7239" y="1"/>
                      <a:pt x="6105" y="1135"/>
                      <a:pt x="6105" y="2536"/>
                    </a:cubicBezTo>
                    <a:cubicBezTo>
                      <a:pt x="6105" y="2736"/>
                      <a:pt x="6105" y="2936"/>
                      <a:pt x="6172" y="3103"/>
                    </a:cubicBezTo>
                    <a:cubicBezTo>
                      <a:pt x="4037" y="3003"/>
                      <a:pt x="2136" y="2002"/>
                      <a:pt x="868" y="468"/>
                    </a:cubicBezTo>
                    <a:cubicBezTo>
                      <a:pt x="635" y="835"/>
                      <a:pt x="501" y="1269"/>
                      <a:pt x="501" y="1736"/>
                    </a:cubicBezTo>
                    <a:cubicBezTo>
                      <a:pt x="501" y="2603"/>
                      <a:pt x="968" y="3403"/>
                      <a:pt x="1669" y="3837"/>
                    </a:cubicBezTo>
                    <a:cubicBezTo>
                      <a:pt x="1235" y="3837"/>
                      <a:pt x="835" y="3704"/>
                      <a:pt x="501" y="3537"/>
                    </a:cubicBezTo>
                    <a:lnTo>
                      <a:pt x="501" y="3570"/>
                    </a:lnTo>
                    <a:cubicBezTo>
                      <a:pt x="501" y="4771"/>
                      <a:pt x="1368" y="5805"/>
                      <a:pt x="2569" y="6039"/>
                    </a:cubicBezTo>
                    <a:cubicBezTo>
                      <a:pt x="2336" y="6105"/>
                      <a:pt x="2102" y="6139"/>
                      <a:pt x="1869" y="6139"/>
                    </a:cubicBezTo>
                    <a:cubicBezTo>
                      <a:pt x="1702" y="6139"/>
                      <a:pt x="1569" y="6105"/>
                      <a:pt x="1402" y="6072"/>
                    </a:cubicBezTo>
                    <a:lnTo>
                      <a:pt x="1402" y="6072"/>
                    </a:lnTo>
                    <a:cubicBezTo>
                      <a:pt x="1735" y="7073"/>
                      <a:pt x="2669" y="7807"/>
                      <a:pt x="3803" y="7840"/>
                    </a:cubicBezTo>
                    <a:cubicBezTo>
                      <a:pt x="2903" y="8507"/>
                      <a:pt x="1802" y="8907"/>
                      <a:pt x="601" y="8907"/>
                    </a:cubicBezTo>
                    <a:cubicBezTo>
                      <a:pt x="401" y="8907"/>
                      <a:pt x="201" y="8907"/>
                      <a:pt x="1" y="8874"/>
                    </a:cubicBezTo>
                    <a:lnTo>
                      <a:pt x="1" y="8874"/>
                    </a:lnTo>
                    <a:cubicBezTo>
                      <a:pt x="1135" y="9608"/>
                      <a:pt x="2469" y="10008"/>
                      <a:pt x="3937" y="10008"/>
                    </a:cubicBezTo>
                    <a:cubicBezTo>
                      <a:pt x="8674" y="10008"/>
                      <a:pt x="11242" y="6172"/>
                      <a:pt x="11242" y="2836"/>
                    </a:cubicBezTo>
                    <a:cubicBezTo>
                      <a:pt x="11242" y="2703"/>
                      <a:pt x="11242" y="2603"/>
                      <a:pt x="11242" y="2503"/>
                    </a:cubicBezTo>
                    <a:cubicBezTo>
                      <a:pt x="11742" y="2136"/>
                      <a:pt x="12176" y="1702"/>
                      <a:pt x="12510" y="1202"/>
                    </a:cubicBezTo>
                    <a:lnTo>
                      <a:pt x="12510" y="1202"/>
                    </a:lnTo>
                    <a:cubicBezTo>
                      <a:pt x="12043" y="1369"/>
                      <a:pt x="11576" y="1535"/>
                      <a:pt x="11042" y="1569"/>
                    </a:cubicBezTo>
                    <a:cubicBezTo>
                      <a:pt x="11576" y="1269"/>
                      <a:pt x="11976" y="768"/>
                      <a:pt x="12176" y="201"/>
                    </a:cubicBezTo>
                    <a:lnTo>
                      <a:pt x="12176" y="201"/>
                    </a:lnTo>
                    <a:cubicBezTo>
                      <a:pt x="11676" y="468"/>
                      <a:pt x="11109" y="701"/>
                      <a:pt x="10542" y="802"/>
                    </a:cubicBezTo>
                    <a:cubicBezTo>
                      <a:pt x="10075" y="301"/>
                      <a:pt x="9407" y="1"/>
                      <a:pt x="86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8;p17">
                <a:extLst>
                  <a:ext uri="{FF2B5EF4-FFF2-40B4-BE49-F238E27FC236}">
                    <a16:creationId xmlns:a16="http://schemas.microsoft.com/office/drawing/2014/main" id="{A1751450-4D41-FFD7-8992-696A6D121B2E}"/>
                  </a:ext>
                </a:extLst>
              </p:cNvPr>
              <p:cNvSpPr/>
              <p:nvPr/>
            </p:nvSpPr>
            <p:spPr>
              <a:xfrm>
                <a:off x="3451276" y="3489024"/>
                <a:ext cx="713209" cy="713209"/>
              </a:xfrm>
              <a:custGeom>
                <a:avLst/>
                <a:gdLst/>
                <a:ahLst/>
                <a:cxnLst/>
                <a:rect l="l" t="t" r="r" b="b"/>
                <a:pathLst>
                  <a:path w="17313" h="17313" extrusionOk="0">
                    <a:moveTo>
                      <a:pt x="15311" y="1969"/>
                    </a:moveTo>
                    <a:lnTo>
                      <a:pt x="15311" y="2369"/>
                    </a:lnTo>
                    <a:lnTo>
                      <a:pt x="15311" y="4904"/>
                    </a:lnTo>
                    <a:lnTo>
                      <a:pt x="12376" y="4937"/>
                    </a:lnTo>
                    <a:lnTo>
                      <a:pt x="12376" y="2002"/>
                    </a:lnTo>
                    <a:lnTo>
                      <a:pt x="14911" y="1969"/>
                    </a:lnTo>
                    <a:close/>
                    <a:moveTo>
                      <a:pt x="8640" y="5605"/>
                    </a:moveTo>
                    <a:cubicBezTo>
                      <a:pt x="9674" y="5605"/>
                      <a:pt x="10574" y="6105"/>
                      <a:pt x="11142" y="6872"/>
                    </a:cubicBezTo>
                    <a:cubicBezTo>
                      <a:pt x="11475" y="7373"/>
                      <a:pt x="11709" y="7973"/>
                      <a:pt x="11709" y="8640"/>
                    </a:cubicBezTo>
                    <a:cubicBezTo>
                      <a:pt x="11709" y="10308"/>
                      <a:pt x="10341" y="11676"/>
                      <a:pt x="8640" y="11676"/>
                    </a:cubicBezTo>
                    <a:cubicBezTo>
                      <a:pt x="6972" y="11676"/>
                      <a:pt x="5604" y="10308"/>
                      <a:pt x="5604" y="8640"/>
                    </a:cubicBezTo>
                    <a:cubicBezTo>
                      <a:pt x="5604" y="7973"/>
                      <a:pt x="5838" y="7373"/>
                      <a:pt x="6171" y="6872"/>
                    </a:cubicBezTo>
                    <a:cubicBezTo>
                      <a:pt x="6738" y="6105"/>
                      <a:pt x="7639" y="5605"/>
                      <a:pt x="8640" y="5605"/>
                    </a:cubicBezTo>
                    <a:close/>
                    <a:moveTo>
                      <a:pt x="15611" y="6872"/>
                    </a:moveTo>
                    <a:lnTo>
                      <a:pt x="15611" y="13944"/>
                    </a:lnTo>
                    <a:cubicBezTo>
                      <a:pt x="15611" y="14878"/>
                      <a:pt x="14878" y="15612"/>
                      <a:pt x="13977" y="15612"/>
                    </a:cubicBezTo>
                    <a:lnTo>
                      <a:pt x="3336" y="15612"/>
                    </a:lnTo>
                    <a:cubicBezTo>
                      <a:pt x="2435" y="15612"/>
                      <a:pt x="1701" y="14878"/>
                      <a:pt x="1701" y="13944"/>
                    </a:cubicBezTo>
                    <a:lnTo>
                      <a:pt x="1701" y="6872"/>
                    </a:lnTo>
                    <a:lnTo>
                      <a:pt x="4270" y="6872"/>
                    </a:lnTo>
                    <a:cubicBezTo>
                      <a:pt x="4036" y="7406"/>
                      <a:pt x="3936" y="8006"/>
                      <a:pt x="3936" y="8640"/>
                    </a:cubicBezTo>
                    <a:cubicBezTo>
                      <a:pt x="3936" y="11242"/>
                      <a:pt x="6038" y="13377"/>
                      <a:pt x="8640" y="13377"/>
                    </a:cubicBezTo>
                    <a:cubicBezTo>
                      <a:pt x="11275" y="13377"/>
                      <a:pt x="13376" y="11242"/>
                      <a:pt x="13376" y="8640"/>
                    </a:cubicBezTo>
                    <a:cubicBezTo>
                      <a:pt x="13376" y="8006"/>
                      <a:pt x="13243" y="7406"/>
                      <a:pt x="13043" y="6872"/>
                    </a:cubicBezTo>
                    <a:close/>
                    <a:moveTo>
                      <a:pt x="3336" y="1"/>
                    </a:moveTo>
                    <a:cubicBezTo>
                      <a:pt x="1501" y="1"/>
                      <a:pt x="0" y="1502"/>
                      <a:pt x="0" y="3336"/>
                    </a:cubicBezTo>
                    <a:lnTo>
                      <a:pt x="0" y="6872"/>
                    </a:lnTo>
                    <a:lnTo>
                      <a:pt x="0" y="13944"/>
                    </a:lnTo>
                    <a:cubicBezTo>
                      <a:pt x="0" y="15812"/>
                      <a:pt x="1501" y="17313"/>
                      <a:pt x="3336" y="17313"/>
                    </a:cubicBezTo>
                    <a:lnTo>
                      <a:pt x="13977" y="17313"/>
                    </a:lnTo>
                    <a:cubicBezTo>
                      <a:pt x="15812" y="17313"/>
                      <a:pt x="17313" y="15812"/>
                      <a:pt x="17313" y="13944"/>
                    </a:cubicBezTo>
                    <a:lnTo>
                      <a:pt x="17313" y="6872"/>
                    </a:lnTo>
                    <a:lnTo>
                      <a:pt x="17313" y="3336"/>
                    </a:lnTo>
                    <a:cubicBezTo>
                      <a:pt x="17313" y="1502"/>
                      <a:pt x="15812" y="1"/>
                      <a:pt x="139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79;p17">
                <a:extLst>
                  <a:ext uri="{FF2B5EF4-FFF2-40B4-BE49-F238E27FC236}">
                    <a16:creationId xmlns:a16="http://schemas.microsoft.com/office/drawing/2014/main" id="{4EDA52F9-D127-DF59-5EFB-E679FEA04165}"/>
                  </a:ext>
                </a:extLst>
              </p:cNvPr>
              <p:cNvSpPr/>
              <p:nvPr/>
            </p:nvSpPr>
            <p:spPr>
              <a:xfrm>
                <a:off x="1043221" y="3609083"/>
                <a:ext cx="705541" cy="704244"/>
              </a:xfrm>
              <a:custGeom>
                <a:avLst/>
                <a:gdLst/>
                <a:ahLst/>
                <a:cxnLst/>
                <a:rect l="l" t="t" r="r" b="b"/>
                <a:pathLst>
                  <a:path w="17947" h="17914" extrusionOk="0">
                    <a:moveTo>
                      <a:pt x="6171" y="4737"/>
                    </a:moveTo>
                    <a:cubicBezTo>
                      <a:pt x="6038" y="4737"/>
                      <a:pt x="5804" y="4804"/>
                      <a:pt x="5604" y="5004"/>
                    </a:cubicBezTo>
                    <a:cubicBezTo>
                      <a:pt x="5404" y="5204"/>
                      <a:pt x="4837" y="5738"/>
                      <a:pt x="4837" y="6805"/>
                    </a:cubicBezTo>
                    <a:cubicBezTo>
                      <a:pt x="4837" y="7839"/>
                      <a:pt x="5604" y="8873"/>
                      <a:pt x="5738" y="9007"/>
                    </a:cubicBezTo>
                    <a:cubicBezTo>
                      <a:pt x="5838" y="9140"/>
                      <a:pt x="7205" y="11375"/>
                      <a:pt x="9407" y="12242"/>
                    </a:cubicBezTo>
                    <a:cubicBezTo>
                      <a:pt x="10669" y="12740"/>
                      <a:pt x="11208" y="12853"/>
                      <a:pt x="11513" y="12853"/>
                    </a:cubicBezTo>
                    <a:cubicBezTo>
                      <a:pt x="11740" y="12853"/>
                      <a:pt x="11838" y="12790"/>
                      <a:pt x="12009" y="12776"/>
                    </a:cubicBezTo>
                    <a:cubicBezTo>
                      <a:pt x="12409" y="12743"/>
                      <a:pt x="13276" y="12242"/>
                      <a:pt x="13443" y="11742"/>
                    </a:cubicBezTo>
                    <a:cubicBezTo>
                      <a:pt x="13643" y="11275"/>
                      <a:pt x="13643" y="10841"/>
                      <a:pt x="13576" y="10741"/>
                    </a:cubicBezTo>
                    <a:cubicBezTo>
                      <a:pt x="13510" y="10641"/>
                      <a:pt x="13376" y="10608"/>
                      <a:pt x="13176" y="10475"/>
                    </a:cubicBezTo>
                    <a:cubicBezTo>
                      <a:pt x="12943" y="10374"/>
                      <a:pt x="11875" y="9874"/>
                      <a:pt x="11675" y="9774"/>
                    </a:cubicBezTo>
                    <a:cubicBezTo>
                      <a:pt x="11607" y="9747"/>
                      <a:pt x="11538" y="9725"/>
                      <a:pt x="11472" y="9725"/>
                    </a:cubicBezTo>
                    <a:cubicBezTo>
                      <a:pt x="11377" y="9725"/>
                      <a:pt x="11287" y="9770"/>
                      <a:pt x="11208" y="9907"/>
                    </a:cubicBezTo>
                    <a:cubicBezTo>
                      <a:pt x="11075" y="10108"/>
                      <a:pt x="10641" y="10608"/>
                      <a:pt x="10508" y="10741"/>
                    </a:cubicBezTo>
                    <a:cubicBezTo>
                      <a:pt x="10447" y="10822"/>
                      <a:pt x="10374" y="10866"/>
                      <a:pt x="10274" y="10866"/>
                    </a:cubicBezTo>
                    <a:cubicBezTo>
                      <a:pt x="10209" y="10866"/>
                      <a:pt x="10133" y="10848"/>
                      <a:pt x="10041" y="10808"/>
                    </a:cubicBezTo>
                    <a:cubicBezTo>
                      <a:pt x="9840" y="10675"/>
                      <a:pt x="9140" y="10475"/>
                      <a:pt x="8306" y="9741"/>
                    </a:cubicBezTo>
                    <a:cubicBezTo>
                      <a:pt x="7672" y="9174"/>
                      <a:pt x="7239" y="8473"/>
                      <a:pt x="7105" y="8240"/>
                    </a:cubicBezTo>
                    <a:cubicBezTo>
                      <a:pt x="7005" y="8039"/>
                      <a:pt x="7105" y="7906"/>
                      <a:pt x="7205" y="7806"/>
                    </a:cubicBezTo>
                    <a:cubicBezTo>
                      <a:pt x="7305" y="7706"/>
                      <a:pt x="7439" y="7539"/>
                      <a:pt x="7539" y="7439"/>
                    </a:cubicBezTo>
                    <a:cubicBezTo>
                      <a:pt x="7639" y="7306"/>
                      <a:pt x="7672" y="7206"/>
                      <a:pt x="7772" y="7072"/>
                    </a:cubicBezTo>
                    <a:cubicBezTo>
                      <a:pt x="7839" y="6939"/>
                      <a:pt x="7806" y="6805"/>
                      <a:pt x="7739" y="6705"/>
                    </a:cubicBezTo>
                    <a:cubicBezTo>
                      <a:pt x="7672" y="6605"/>
                      <a:pt x="7272" y="5538"/>
                      <a:pt x="7072" y="5104"/>
                    </a:cubicBezTo>
                    <a:cubicBezTo>
                      <a:pt x="6958" y="4807"/>
                      <a:pt x="6828" y="4760"/>
                      <a:pt x="6725" y="4760"/>
                    </a:cubicBezTo>
                    <a:cubicBezTo>
                      <a:pt x="6678" y="4760"/>
                      <a:pt x="6636" y="4770"/>
                      <a:pt x="6605" y="4770"/>
                    </a:cubicBezTo>
                    <a:cubicBezTo>
                      <a:pt x="6471" y="4770"/>
                      <a:pt x="6305" y="4737"/>
                      <a:pt x="6171" y="4737"/>
                    </a:cubicBezTo>
                    <a:close/>
                    <a:moveTo>
                      <a:pt x="9140" y="1401"/>
                    </a:moveTo>
                    <a:cubicBezTo>
                      <a:pt x="13210" y="1401"/>
                      <a:pt x="16545" y="4670"/>
                      <a:pt x="16545" y="8740"/>
                    </a:cubicBezTo>
                    <a:cubicBezTo>
                      <a:pt x="16545" y="12776"/>
                      <a:pt x="13210" y="16079"/>
                      <a:pt x="9140" y="16079"/>
                    </a:cubicBezTo>
                    <a:cubicBezTo>
                      <a:pt x="7639" y="16079"/>
                      <a:pt x="6238" y="15612"/>
                      <a:pt x="5070" y="14844"/>
                    </a:cubicBezTo>
                    <a:lnTo>
                      <a:pt x="2202" y="15778"/>
                    </a:lnTo>
                    <a:lnTo>
                      <a:pt x="3136" y="13043"/>
                    </a:lnTo>
                    <a:cubicBezTo>
                      <a:pt x="2268" y="11842"/>
                      <a:pt x="1735" y="10341"/>
                      <a:pt x="1735" y="8740"/>
                    </a:cubicBezTo>
                    <a:cubicBezTo>
                      <a:pt x="1735" y="4670"/>
                      <a:pt x="5037" y="1401"/>
                      <a:pt x="9140" y="1401"/>
                    </a:cubicBezTo>
                    <a:close/>
                    <a:moveTo>
                      <a:pt x="9140" y="0"/>
                    </a:moveTo>
                    <a:cubicBezTo>
                      <a:pt x="4270" y="0"/>
                      <a:pt x="334" y="3903"/>
                      <a:pt x="334" y="8740"/>
                    </a:cubicBezTo>
                    <a:cubicBezTo>
                      <a:pt x="334" y="10374"/>
                      <a:pt x="801" y="11909"/>
                      <a:pt x="1601" y="13243"/>
                    </a:cubicBezTo>
                    <a:lnTo>
                      <a:pt x="0" y="17913"/>
                    </a:lnTo>
                    <a:lnTo>
                      <a:pt x="0" y="17913"/>
                    </a:lnTo>
                    <a:lnTo>
                      <a:pt x="4870" y="16379"/>
                    </a:lnTo>
                    <a:cubicBezTo>
                      <a:pt x="6138" y="17079"/>
                      <a:pt x="7606" y="17480"/>
                      <a:pt x="9140" y="17480"/>
                    </a:cubicBezTo>
                    <a:cubicBezTo>
                      <a:pt x="14010" y="17480"/>
                      <a:pt x="17946" y="13543"/>
                      <a:pt x="17946" y="8740"/>
                    </a:cubicBezTo>
                    <a:cubicBezTo>
                      <a:pt x="17946" y="3903"/>
                      <a:pt x="14010" y="0"/>
                      <a:pt x="9140"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 name="Google Shape;80;p17">
                <a:extLst>
                  <a:ext uri="{FF2B5EF4-FFF2-40B4-BE49-F238E27FC236}">
                    <a16:creationId xmlns:a16="http://schemas.microsoft.com/office/drawing/2014/main" id="{A6F80896-635D-47F9-99F6-4B5C8135E7FA}"/>
                  </a:ext>
                </a:extLst>
              </p:cNvPr>
              <p:cNvGrpSpPr/>
              <p:nvPr/>
            </p:nvGrpSpPr>
            <p:grpSpPr>
              <a:xfrm>
                <a:off x="248046" y="1412035"/>
                <a:ext cx="1921861" cy="1561649"/>
                <a:chOff x="324246" y="994683"/>
                <a:chExt cx="1921861" cy="1561649"/>
              </a:xfrm>
            </p:grpSpPr>
            <p:sp>
              <p:nvSpPr>
                <p:cNvPr id="67" name="Google Shape;81;p17">
                  <a:extLst>
                    <a:ext uri="{FF2B5EF4-FFF2-40B4-BE49-F238E27FC236}">
                      <a16:creationId xmlns:a16="http://schemas.microsoft.com/office/drawing/2014/main" id="{19E66584-2E5F-4EAA-5471-8F3E3CA850F1}"/>
                    </a:ext>
                  </a:extLst>
                </p:cNvPr>
                <p:cNvSpPr/>
                <p:nvPr/>
              </p:nvSpPr>
              <p:spPr>
                <a:xfrm>
                  <a:off x="1574777" y="1725829"/>
                  <a:ext cx="671331" cy="642738"/>
                </a:xfrm>
                <a:custGeom>
                  <a:avLst/>
                  <a:gdLst/>
                  <a:ahLst/>
                  <a:cxnLst/>
                  <a:rect l="l" t="t" r="r" b="b"/>
                  <a:pathLst>
                    <a:path w="14111" h="13510" extrusionOk="0">
                      <a:moveTo>
                        <a:pt x="1" y="0"/>
                      </a:moveTo>
                      <a:lnTo>
                        <a:pt x="1" y="2002"/>
                      </a:lnTo>
                      <a:lnTo>
                        <a:pt x="10675" y="2002"/>
                      </a:lnTo>
                      <a:cubicBezTo>
                        <a:pt x="11309" y="2002"/>
                        <a:pt x="11843" y="2469"/>
                        <a:pt x="11843" y="3003"/>
                      </a:cubicBezTo>
                      <a:lnTo>
                        <a:pt x="11843" y="13510"/>
                      </a:lnTo>
                      <a:lnTo>
                        <a:pt x="14111" y="13510"/>
                      </a:lnTo>
                      <a:lnTo>
                        <a:pt x="14111" y="3003"/>
                      </a:lnTo>
                      <a:cubicBezTo>
                        <a:pt x="14111" y="1368"/>
                        <a:pt x="12576" y="0"/>
                        <a:pt x="106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2;p17">
                  <a:extLst>
                    <a:ext uri="{FF2B5EF4-FFF2-40B4-BE49-F238E27FC236}">
                      <a16:creationId xmlns:a16="http://schemas.microsoft.com/office/drawing/2014/main" id="{5950DA43-DB45-1171-FB61-F12E0EEABFC0}"/>
                    </a:ext>
                  </a:extLst>
                </p:cNvPr>
                <p:cNvSpPr/>
                <p:nvPr/>
              </p:nvSpPr>
              <p:spPr>
                <a:xfrm>
                  <a:off x="324246" y="994683"/>
                  <a:ext cx="1712367" cy="1561649"/>
                </a:xfrm>
                <a:custGeom>
                  <a:avLst/>
                  <a:gdLst/>
                  <a:ahLst/>
                  <a:cxnLst/>
                  <a:rect l="l" t="t" r="r" b="b"/>
                  <a:pathLst>
                    <a:path w="35993" h="32825" extrusionOk="0">
                      <a:moveTo>
                        <a:pt x="17997" y="1"/>
                      </a:moveTo>
                      <a:cubicBezTo>
                        <a:pt x="13802" y="1"/>
                        <a:pt x="9607" y="1602"/>
                        <a:pt x="6405" y="4804"/>
                      </a:cubicBezTo>
                      <a:cubicBezTo>
                        <a:pt x="0" y="11209"/>
                        <a:pt x="0" y="21616"/>
                        <a:pt x="6405" y="28021"/>
                      </a:cubicBezTo>
                      <a:cubicBezTo>
                        <a:pt x="9607" y="31223"/>
                        <a:pt x="13802" y="32824"/>
                        <a:pt x="17997" y="32824"/>
                      </a:cubicBezTo>
                      <a:cubicBezTo>
                        <a:pt x="22191" y="32824"/>
                        <a:pt x="26386" y="31223"/>
                        <a:pt x="29588" y="28021"/>
                      </a:cubicBezTo>
                      <a:cubicBezTo>
                        <a:pt x="35993" y="21616"/>
                        <a:pt x="35993" y="11209"/>
                        <a:pt x="29588" y="4804"/>
                      </a:cubicBezTo>
                      <a:cubicBezTo>
                        <a:pt x="26386" y="1602"/>
                        <a:pt x="22191" y="1"/>
                        <a:pt x="179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3;p17">
                  <a:extLst>
                    <a:ext uri="{FF2B5EF4-FFF2-40B4-BE49-F238E27FC236}">
                      <a16:creationId xmlns:a16="http://schemas.microsoft.com/office/drawing/2014/main" id="{D764CB43-E79F-FCED-9DA7-F92870956A42}"/>
                    </a:ext>
                  </a:extLst>
                </p:cNvPr>
                <p:cNvSpPr/>
                <p:nvPr/>
              </p:nvSpPr>
              <p:spPr>
                <a:xfrm>
                  <a:off x="949369" y="1356967"/>
                  <a:ext cx="444045" cy="951546"/>
                </a:xfrm>
                <a:custGeom>
                  <a:avLst/>
                  <a:gdLst/>
                  <a:ahLst/>
                  <a:cxnLst/>
                  <a:rect l="l" t="t" r="r" b="b"/>
                  <a:pathLst>
                    <a:path w="6305" h="13511" extrusionOk="0">
                      <a:moveTo>
                        <a:pt x="4170" y="1"/>
                      </a:moveTo>
                      <a:cubicBezTo>
                        <a:pt x="1868" y="1"/>
                        <a:pt x="1335" y="1735"/>
                        <a:pt x="1335" y="2836"/>
                      </a:cubicBezTo>
                      <a:lnTo>
                        <a:pt x="1335" y="4037"/>
                      </a:lnTo>
                      <a:lnTo>
                        <a:pt x="0" y="4037"/>
                      </a:lnTo>
                      <a:lnTo>
                        <a:pt x="0" y="6739"/>
                      </a:lnTo>
                      <a:lnTo>
                        <a:pt x="1335" y="6739"/>
                      </a:lnTo>
                      <a:lnTo>
                        <a:pt x="1335" y="13510"/>
                      </a:lnTo>
                      <a:lnTo>
                        <a:pt x="4036" y="13510"/>
                      </a:lnTo>
                      <a:lnTo>
                        <a:pt x="4036" y="6739"/>
                      </a:lnTo>
                      <a:lnTo>
                        <a:pt x="6038" y="6739"/>
                      </a:lnTo>
                      <a:lnTo>
                        <a:pt x="6305" y="4037"/>
                      </a:lnTo>
                      <a:lnTo>
                        <a:pt x="4137" y="4037"/>
                      </a:lnTo>
                      <a:lnTo>
                        <a:pt x="4137" y="2969"/>
                      </a:lnTo>
                      <a:cubicBezTo>
                        <a:pt x="4137" y="2436"/>
                        <a:pt x="4503" y="2336"/>
                        <a:pt x="4737" y="2336"/>
                      </a:cubicBezTo>
                      <a:lnTo>
                        <a:pt x="6271" y="2336"/>
                      </a:lnTo>
                      <a:lnTo>
                        <a:pt x="62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84;p17">
                <a:extLst>
                  <a:ext uri="{FF2B5EF4-FFF2-40B4-BE49-F238E27FC236}">
                    <a16:creationId xmlns:a16="http://schemas.microsoft.com/office/drawing/2014/main" id="{687B7AAE-3D62-5D8C-8FA5-2508F52D04F9}"/>
                  </a:ext>
                </a:extLst>
              </p:cNvPr>
              <p:cNvSpPr/>
              <p:nvPr/>
            </p:nvSpPr>
            <p:spPr>
              <a:xfrm>
                <a:off x="1930551" y="2335075"/>
                <a:ext cx="1116644" cy="1116644"/>
              </a:xfrm>
              <a:custGeom>
                <a:avLst/>
                <a:gdLst/>
                <a:ahLst/>
                <a:cxnLst/>
                <a:rect l="l" t="t" r="r" b="b"/>
                <a:pathLst>
                  <a:path w="21850" h="21850" extrusionOk="0">
                    <a:moveTo>
                      <a:pt x="10942" y="0"/>
                    </a:moveTo>
                    <a:cubicBezTo>
                      <a:pt x="4904" y="0"/>
                      <a:pt x="1" y="4904"/>
                      <a:pt x="1" y="10942"/>
                    </a:cubicBezTo>
                    <a:cubicBezTo>
                      <a:pt x="1" y="16979"/>
                      <a:pt x="4904" y="21849"/>
                      <a:pt x="10942" y="21849"/>
                    </a:cubicBezTo>
                    <a:cubicBezTo>
                      <a:pt x="16980" y="21849"/>
                      <a:pt x="21850" y="16979"/>
                      <a:pt x="21850" y="10942"/>
                    </a:cubicBezTo>
                    <a:cubicBezTo>
                      <a:pt x="21850" y="4904"/>
                      <a:pt x="16980" y="0"/>
                      <a:pt x="109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85;p17">
                <a:extLst>
                  <a:ext uri="{FF2B5EF4-FFF2-40B4-BE49-F238E27FC236}">
                    <a16:creationId xmlns:a16="http://schemas.microsoft.com/office/drawing/2014/main" id="{4738F731-35B5-0EB0-6DDC-A08A1827F888}"/>
                  </a:ext>
                </a:extLst>
              </p:cNvPr>
              <p:cNvGrpSpPr/>
              <p:nvPr/>
            </p:nvGrpSpPr>
            <p:grpSpPr>
              <a:xfrm>
                <a:off x="2118434" y="2560260"/>
                <a:ext cx="659878" cy="639551"/>
                <a:chOff x="1625000" y="2415175"/>
                <a:chExt cx="584325" cy="566325"/>
              </a:xfrm>
            </p:grpSpPr>
            <p:sp>
              <p:nvSpPr>
                <p:cNvPr id="62" name="Google Shape;86;p17">
                  <a:extLst>
                    <a:ext uri="{FF2B5EF4-FFF2-40B4-BE49-F238E27FC236}">
                      <a16:creationId xmlns:a16="http://schemas.microsoft.com/office/drawing/2014/main" id="{736643BD-DA00-7CF0-C418-AEFDFF3EF36D}"/>
                    </a:ext>
                  </a:extLst>
                </p:cNvPr>
                <p:cNvSpPr/>
                <p:nvPr/>
              </p:nvSpPr>
              <p:spPr>
                <a:xfrm>
                  <a:off x="2011925" y="2415175"/>
                  <a:ext cx="197400" cy="19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7;p17">
                  <a:extLst>
                    <a:ext uri="{FF2B5EF4-FFF2-40B4-BE49-F238E27FC236}">
                      <a16:creationId xmlns:a16="http://schemas.microsoft.com/office/drawing/2014/main" id="{6206B073-8980-8DB1-D11B-C30D456983A8}"/>
                    </a:ext>
                  </a:extLst>
                </p:cNvPr>
                <p:cNvSpPr/>
                <p:nvPr/>
              </p:nvSpPr>
              <p:spPr>
                <a:xfrm>
                  <a:off x="2011925" y="2784100"/>
                  <a:ext cx="197400" cy="19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8;p17">
                  <a:extLst>
                    <a:ext uri="{FF2B5EF4-FFF2-40B4-BE49-F238E27FC236}">
                      <a16:creationId xmlns:a16="http://schemas.microsoft.com/office/drawing/2014/main" id="{F20F2DD5-B545-DCD4-8ED0-8D47B3E5F607}"/>
                    </a:ext>
                  </a:extLst>
                </p:cNvPr>
                <p:cNvSpPr/>
                <p:nvPr/>
              </p:nvSpPr>
              <p:spPr>
                <a:xfrm>
                  <a:off x="1625000" y="2613125"/>
                  <a:ext cx="197400" cy="197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 name="Google Shape;89;p17">
                  <a:extLst>
                    <a:ext uri="{FF2B5EF4-FFF2-40B4-BE49-F238E27FC236}">
                      <a16:creationId xmlns:a16="http://schemas.microsoft.com/office/drawing/2014/main" id="{EF679B8D-E1E8-0DB9-C37A-4722AC91D2DC}"/>
                    </a:ext>
                  </a:extLst>
                </p:cNvPr>
                <p:cNvCxnSpPr/>
                <p:nvPr/>
              </p:nvCxnSpPr>
              <p:spPr>
                <a:xfrm>
                  <a:off x="1788346" y="2730108"/>
                  <a:ext cx="249900" cy="171000"/>
                </a:xfrm>
                <a:prstGeom prst="straightConnector1">
                  <a:avLst/>
                </a:prstGeom>
                <a:noFill/>
                <a:ln w="38100" cap="flat" cmpd="sng">
                  <a:solidFill>
                    <a:srgbClr val="FFFFFF"/>
                  </a:solidFill>
                  <a:prstDash val="solid"/>
                  <a:round/>
                  <a:headEnd type="none" w="med" len="med"/>
                  <a:tailEnd type="none" w="med" len="med"/>
                </a:ln>
              </p:spPr>
            </p:cxnSp>
            <p:cxnSp>
              <p:nvCxnSpPr>
                <p:cNvPr id="66" name="Google Shape;90;p17">
                  <a:extLst>
                    <a:ext uri="{FF2B5EF4-FFF2-40B4-BE49-F238E27FC236}">
                      <a16:creationId xmlns:a16="http://schemas.microsoft.com/office/drawing/2014/main" id="{311E4350-06F4-B380-58FA-1760DED0DEFB}"/>
                    </a:ext>
                  </a:extLst>
                </p:cNvPr>
                <p:cNvCxnSpPr/>
                <p:nvPr/>
              </p:nvCxnSpPr>
              <p:spPr>
                <a:xfrm rot="10800000" flipH="1">
                  <a:off x="1788346" y="2522534"/>
                  <a:ext cx="288000" cy="128100"/>
                </a:xfrm>
                <a:prstGeom prst="straightConnector1">
                  <a:avLst/>
                </a:prstGeom>
                <a:noFill/>
                <a:ln w="38100" cap="flat" cmpd="sng">
                  <a:solidFill>
                    <a:srgbClr val="FFFFFF"/>
                  </a:solidFill>
                  <a:prstDash val="solid"/>
                  <a:round/>
                  <a:headEnd type="none" w="med" len="med"/>
                  <a:tailEnd type="none" w="med" len="med"/>
                </a:ln>
              </p:spPr>
            </p:cxnSp>
          </p:grpSp>
          <p:sp>
            <p:nvSpPr>
              <p:cNvPr id="59" name="Google Shape;96;p17">
                <a:extLst>
                  <a:ext uri="{FF2B5EF4-FFF2-40B4-BE49-F238E27FC236}">
                    <a16:creationId xmlns:a16="http://schemas.microsoft.com/office/drawing/2014/main" id="{FB0B26B8-BDBB-D0CE-6A88-63CC3EBEFB6A}"/>
                  </a:ext>
                </a:extLst>
              </p:cNvPr>
              <p:cNvSpPr/>
              <p:nvPr/>
            </p:nvSpPr>
            <p:spPr>
              <a:xfrm>
                <a:off x="-104469" y="2642404"/>
                <a:ext cx="711008" cy="671331"/>
              </a:xfrm>
              <a:custGeom>
                <a:avLst/>
                <a:gdLst/>
                <a:ahLst/>
                <a:cxnLst/>
                <a:rect l="l" t="t" r="r" b="b"/>
                <a:pathLst>
                  <a:path w="14945" h="14111" extrusionOk="0">
                    <a:moveTo>
                      <a:pt x="12943" y="1"/>
                    </a:moveTo>
                    <a:lnTo>
                      <a:pt x="12943" y="10675"/>
                    </a:lnTo>
                    <a:cubicBezTo>
                      <a:pt x="12943" y="11309"/>
                      <a:pt x="12509" y="11842"/>
                      <a:pt x="11976" y="11842"/>
                    </a:cubicBezTo>
                    <a:lnTo>
                      <a:pt x="0" y="11976"/>
                    </a:lnTo>
                    <a:lnTo>
                      <a:pt x="267" y="14111"/>
                    </a:lnTo>
                    <a:lnTo>
                      <a:pt x="11976" y="14111"/>
                    </a:lnTo>
                    <a:cubicBezTo>
                      <a:pt x="13610" y="14111"/>
                      <a:pt x="14944" y="12576"/>
                      <a:pt x="14944" y="10675"/>
                    </a:cubicBezTo>
                    <a:lnTo>
                      <a:pt x="1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7;p17">
                <a:extLst>
                  <a:ext uri="{FF2B5EF4-FFF2-40B4-BE49-F238E27FC236}">
                    <a16:creationId xmlns:a16="http://schemas.microsoft.com/office/drawing/2014/main" id="{F2102C9F-256C-591A-F610-6B4B927A90CA}"/>
                  </a:ext>
                </a:extLst>
              </p:cNvPr>
              <p:cNvSpPr/>
              <p:nvPr/>
            </p:nvSpPr>
            <p:spPr>
              <a:xfrm rot="-5400000">
                <a:off x="3648317" y="4551945"/>
                <a:ext cx="860204" cy="671331"/>
              </a:xfrm>
              <a:custGeom>
                <a:avLst/>
                <a:gdLst/>
                <a:ahLst/>
                <a:cxnLst/>
                <a:rect l="l" t="t" r="r" b="b"/>
                <a:pathLst>
                  <a:path w="18081" h="14111" extrusionOk="0">
                    <a:moveTo>
                      <a:pt x="2970" y="1"/>
                    </a:moveTo>
                    <a:cubicBezTo>
                      <a:pt x="1335" y="1"/>
                      <a:pt x="1" y="1535"/>
                      <a:pt x="1" y="3437"/>
                    </a:cubicBezTo>
                    <a:lnTo>
                      <a:pt x="1" y="14111"/>
                    </a:lnTo>
                    <a:lnTo>
                      <a:pt x="1969" y="14111"/>
                    </a:lnTo>
                    <a:lnTo>
                      <a:pt x="1969" y="3437"/>
                    </a:lnTo>
                    <a:cubicBezTo>
                      <a:pt x="1969" y="2803"/>
                      <a:pt x="2436" y="2303"/>
                      <a:pt x="2970" y="2303"/>
                    </a:cubicBezTo>
                    <a:lnTo>
                      <a:pt x="18080" y="2303"/>
                    </a:lnTo>
                    <a:lnTo>
                      <a:pt x="179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8;p17">
                <a:extLst>
                  <a:ext uri="{FF2B5EF4-FFF2-40B4-BE49-F238E27FC236}">
                    <a16:creationId xmlns:a16="http://schemas.microsoft.com/office/drawing/2014/main" id="{22996B97-9292-4A6A-30BE-A01719CC9919}"/>
                  </a:ext>
                </a:extLst>
              </p:cNvPr>
              <p:cNvSpPr/>
              <p:nvPr/>
            </p:nvSpPr>
            <p:spPr>
              <a:xfrm rot="5400000" flipH="1">
                <a:off x="3188392" y="-171451"/>
                <a:ext cx="711008" cy="671331"/>
              </a:xfrm>
              <a:custGeom>
                <a:avLst/>
                <a:gdLst/>
                <a:ahLst/>
                <a:cxnLst/>
                <a:rect l="l" t="t" r="r" b="b"/>
                <a:pathLst>
                  <a:path w="14945" h="14111" extrusionOk="0">
                    <a:moveTo>
                      <a:pt x="12943" y="1"/>
                    </a:moveTo>
                    <a:lnTo>
                      <a:pt x="12943" y="10675"/>
                    </a:lnTo>
                    <a:cubicBezTo>
                      <a:pt x="12943" y="11309"/>
                      <a:pt x="12509" y="11842"/>
                      <a:pt x="11976" y="11842"/>
                    </a:cubicBezTo>
                    <a:lnTo>
                      <a:pt x="0" y="11976"/>
                    </a:lnTo>
                    <a:lnTo>
                      <a:pt x="267" y="14111"/>
                    </a:lnTo>
                    <a:lnTo>
                      <a:pt x="11976" y="14111"/>
                    </a:lnTo>
                    <a:cubicBezTo>
                      <a:pt x="13610" y="14111"/>
                      <a:pt x="14944" y="12576"/>
                      <a:pt x="14944" y="10675"/>
                    </a:cubicBezTo>
                    <a:lnTo>
                      <a:pt x="14944" y="1"/>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0" name="Picture 69">
              <a:extLst>
                <a:ext uri="{FF2B5EF4-FFF2-40B4-BE49-F238E27FC236}">
                  <a16:creationId xmlns:a16="http://schemas.microsoft.com/office/drawing/2014/main" id="{B55B4E4E-463B-013D-6EF2-10F64F34BD0C}"/>
                </a:ext>
              </a:extLst>
            </p:cNvPr>
            <p:cNvPicPr>
              <a:picLocks noChangeAspect="1"/>
            </p:cNvPicPr>
            <p:nvPr/>
          </p:nvPicPr>
          <p:blipFill>
            <a:blip r:embed="rId3"/>
            <a:stretch>
              <a:fillRect/>
            </a:stretch>
          </p:blipFill>
          <p:spPr>
            <a:xfrm>
              <a:off x="4886655" y="4649124"/>
              <a:ext cx="986519" cy="932215"/>
            </a:xfrm>
            <a:prstGeom prst="ellipse">
              <a:avLst/>
            </a:prstGeom>
          </p:spPr>
        </p:pic>
      </p:grpSp>
      <p:sp>
        <p:nvSpPr>
          <p:cNvPr id="11" name="TextBox 11">
            <a:extLst>
              <a:ext uri="{FF2B5EF4-FFF2-40B4-BE49-F238E27FC236}">
                <a16:creationId xmlns:a16="http://schemas.microsoft.com/office/drawing/2014/main" id="{7D3BDE2D-05D4-612C-9425-FDCA842263BF}"/>
              </a:ext>
            </a:extLst>
          </p:cNvPr>
          <p:cNvSpPr txBox="1"/>
          <p:nvPr/>
        </p:nvSpPr>
        <p:spPr>
          <a:xfrm>
            <a:off x="5747818" y="1096027"/>
            <a:ext cx="12502156" cy="1077218"/>
          </a:xfrm>
          <a:prstGeom prst="rect">
            <a:avLst/>
          </a:prstGeom>
        </p:spPr>
        <p:txBody>
          <a:bodyPr wrap="square" lIns="0" tIns="0" rIns="0" bIns="0" rtlCol="0" anchor="t">
            <a:spAutoFit/>
          </a:bodyPr>
          <a:lstStyle/>
          <a:p>
            <a:pPr marL="0" lvl="0" indent="0" algn="ctr">
              <a:lnSpc>
                <a:spcPts val="8399"/>
              </a:lnSpc>
            </a:pPr>
            <a:r>
              <a:rPr lang="en-US" sz="7200" b="1" spc="-139" dirty="0">
                <a:solidFill>
                  <a:srgbClr val="3D4E6D"/>
                </a:solidFill>
                <a:latin typeface="Tenor Sans"/>
                <a:ea typeface="Tenor Sans"/>
                <a:cs typeface="Tenor Sans"/>
                <a:sym typeface="Tenor Sans"/>
              </a:rPr>
              <a:t>Link to Parallel Computing</a:t>
            </a:r>
          </a:p>
        </p:txBody>
      </p:sp>
      <p:sp>
        <p:nvSpPr>
          <p:cNvPr id="36" name="Rectangle 1">
            <a:extLst>
              <a:ext uri="{FF2B5EF4-FFF2-40B4-BE49-F238E27FC236}">
                <a16:creationId xmlns:a16="http://schemas.microsoft.com/office/drawing/2014/main" id="{F82FBAC9-B4C9-ADC0-FE14-780CC61E7631}"/>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TextBox 20">
            <a:extLst>
              <a:ext uri="{FF2B5EF4-FFF2-40B4-BE49-F238E27FC236}">
                <a16:creationId xmlns:a16="http://schemas.microsoft.com/office/drawing/2014/main" id="{519AFF3E-F290-0E3E-A519-9DF5B4D1FE2F}"/>
              </a:ext>
            </a:extLst>
          </p:cNvPr>
          <p:cNvSpPr txBox="1"/>
          <p:nvPr/>
        </p:nvSpPr>
        <p:spPr>
          <a:xfrm>
            <a:off x="7007625" y="2775708"/>
            <a:ext cx="10153650" cy="6186309"/>
          </a:xfrm>
          <a:prstGeom prst="rect">
            <a:avLst/>
          </a:prstGeom>
          <a:noFill/>
          <a:ln w="101600" cmpd="tri">
            <a:solidFill>
              <a:schemeClr val="tx2">
                <a:lumMod val="75000"/>
              </a:schemeClr>
            </a:solidFill>
            <a:prstDash val="lgDash"/>
          </a:ln>
        </p:spPr>
        <p:txBody>
          <a:bodyPr wrap="square">
            <a:spAutoFit/>
          </a:bodyPr>
          <a:lstStyle/>
          <a:p>
            <a:pPr algn="just"/>
            <a:r>
              <a:rPr lang="en-US" sz="3600" dirty="0">
                <a:solidFill>
                  <a:schemeClr val="tx2">
                    <a:lumMod val="60000"/>
                    <a:lumOff val="40000"/>
                  </a:schemeClr>
                </a:solidFill>
                <a:latin typeface="Clear Sans" panose="020B0604020202020204" charset="0"/>
                <a:cs typeface="Clear Sans" panose="020B0604020202020204" charset="0"/>
              </a:rPr>
              <a:t>Social media filters depend on parallel computing because multiple operations face detection, landmark tracking, segmentation, shading, and rendering must run simultaneously to achieve real-time performance.</a:t>
            </a:r>
          </a:p>
          <a:p>
            <a:pPr algn="just"/>
            <a:r>
              <a:rPr lang="en-US" sz="3600" dirty="0">
                <a:solidFill>
                  <a:schemeClr val="tx2">
                    <a:lumMod val="60000"/>
                    <a:lumOff val="40000"/>
                  </a:schemeClr>
                </a:solidFill>
                <a:latin typeface="Clear Sans" panose="020B0604020202020204" charset="0"/>
                <a:cs typeface="Clear Sans" panose="020B0604020202020204" charset="0"/>
              </a:rPr>
              <a:t>Social media filters leverage parallel processing by breaking down an image or video frame into smaller parts (data parallelism) or applying different filter operations simultaneously (task parallelism), drastically reducing the time it takes to see the results.</a:t>
            </a:r>
          </a:p>
        </p:txBody>
      </p:sp>
    </p:spTree>
    <p:extLst>
      <p:ext uri="{BB962C8B-B14F-4D97-AF65-F5344CB8AC3E}">
        <p14:creationId xmlns:p14="http://schemas.microsoft.com/office/powerpoint/2010/main" val="4044892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57A8F-61BD-7AF5-314E-F48CB3C014A6}"/>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949D6C96-8C93-8DA6-2565-9F5322D4064C}"/>
              </a:ext>
            </a:extLst>
          </p:cNvPr>
          <p:cNvGrpSpPr/>
          <p:nvPr/>
        </p:nvGrpSpPr>
        <p:grpSpPr>
          <a:xfrm>
            <a:off x="6248400" y="1181100"/>
            <a:ext cx="11372850" cy="8909484"/>
            <a:chOff x="0" y="0"/>
            <a:chExt cx="9182100" cy="9051172"/>
          </a:xfrm>
        </p:grpSpPr>
        <p:sp>
          <p:nvSpPr>
            <p:cNvPr id="8" name="TextBox 8">
              <a:extLst>
                <a:ext uri="{FF2B5EF4-FFF2-40B4-BE49-F238E27FC236}">
                  <a16:creationId xmlns:a16="http://schemas.microsoft.com/office/drawing/2014/main" id="{4015CE0C-0D78-0A89-3188-5E3D1CF39517}"/>
                </a:ext>
              </a:extLst>
            </p:cNvPr>
            <p:cNvSpPr txBox="1"/>
            <p:nvPr/>
          </p:nvSpPr>
          <p:spPr>
            <a:xfrm>
              <a:off x="0" y="0"/>
              <a:ext cx="9182100" cy="423214"/>
            </a:xfrm>
            <a:prstGeom prst="rect">
              <a:avLst/>
            </a:prstGeom>
          </p:spPr>
          <p:txBody>
            <a:bodyPr wrap="square" lIns="0" tIns="0" rIns="0" bIns="0" rtlCol="0" anchor="t">
              <a:spAutoFit/>
            </a:bodyPr>
            <a:lstStyle/>
            <a:p>
              <a:pPr marL="0" lvl="0" indent="0" algn="l">
                <a:lnSpc>
                  <a:spcPts val="2879"/>
                </a:lnSpc>
                <a:spcBef>
                  <a:spcPct val="0"/>
                </a:spcBef>
              </a:pPr>
              <a:r>
                <a:rPr lang="en-US" sz="4400" b="1" dirty="0">
                  <a:solidFill>
                    <a:schemeClr val="accent1">
                      <a:lumMod val="50000"/>
                    </a:schemeClr>
                  </a:solidFill>
                  <a:latin typeface="Clear Sans Bold"/>
                  <a:ea typeface="Clear Sans Bold"/>
                  <a:cs typeface="Clear Sans Bold"/>
                  <a:sym typeface="Clear Sans Bold"/>
                </a:rPr>
                <a:t>Why Low Latency Matters</a:t>
              </a:r>
            </a:p>
          </p:txBody>
        </p:sp>
        <p:sp>
          <p:nvSpPr>
            <p:cNvPr id="9" name="TextBox 9">
              <a:extLst>
                <a:ext uri="{FF2B5EF4-FFF2-40B4-BE49-F238E27FC236}">
                  <a16:creationId xmlns:a16="http://schemas.microsoft.com/office/drawing/2014/main" id="{41FE9ACC-4406-2B47-D090-F60DEEB44944}"/>
                </a:ext>
              </a:extLst>
            </p:cNvPr>
            <p:cNvSpPr txBox="1"/>
            <p:nvPr/>
          </p:nvSpPr>
          <p:spPr>
            <a:xfrm>
              <a:off x="0" y="546517"/>
              <a:ext cx="9182100" cy="8504655"/>
            </a:xfrm>
            <a:prstGeom prst="rect">
              <a:avLst/>
            </a:prstGeom>
          </p:spPr>
          <p:txBody>
            <a:bodyPr wrap="square" lIns="0" tIns="0" rIns="0" bIns="0" rtlCol="0" anchor="t">
              <a:spAutoFit/>
            </a:bodyPr>
            <a:lstStyle/>
            <a:p>
              <a:pPr marL="457200" lvl="0" indent="-457200" algn="l">
                <a:buFont typeface="Arial" panose="020B0604020202020204" pitchFamily="34" charset="0"/>
                <a:buChar char="•"/>
              </a:pPr>
              <a:r>
                <a:rPr lang="en-US" sz="3200" dirty="0">
                  <a:solidFill>
                    <a:schemeClr val="accent1">
                      <a:lumMod val="75000"/>
                    </a:schemeClr>
                  </a:solidFill>
                  <a:latin typeface="Clear Sans"/>
                  <a:ea typeface="Clear Sans"/>
                  <a:cs typeface="Clear Sans"/>
                  <a:sym typeface="Clear Sans"/>
                </a:rPr>
                <a:t>Filters need to respond within milliseconds to facial movements.</a:t>
              </a:r>
            </a:p>
            <a:p>
              <a:pPr marL="457200" indent="-457200">
                <a:buFont typeface="Arial" panose="020B0604020202020204" pitchFamily="34" charset="0"/>
                <a:buChar char="•"/>
              </a:pPr>
              <a:r>
                <a:rPr lang="en-US" sz="3200" dirty="0">
                  <a:solidFill>
                    <a:schemeClr val="accent1">
                      <a:lumMod val="75000"/>
                    </a:schemeClr>
                  </a:solidFill>
                </a:rPr>
                <a:t>Latency = Reaction Time of a System</a:t>
              </a:r>
              <a:endParaRPr lang="en-US" sz="3200" dirty="0">
                <a:solidFill>
                  <a:schemeClr val="accent1">
                    <a:lumMod val="75000"/>
                  </a:schemeClr>
                </a:solidFill>
                <a:latin typeface="Clear Sans"/>
                <a:ea typeface="Clear Sans"/>
                <a:cs typeface="Clear Sans"/>
                <a:sym typeface="Clear Sans"/>
              </a:endParaRPr>
            </a:p>
            <a:p>
              <a:pPr marL="457200" lvl="0" indent="-457200" algn="l">
                <a:buFont typeface="Arial" panose="020B0604020202020204" pitchFamily="34" charset="0"/>
                <a:buChar char="•"/>
              </a:pPr>
              <a:r>
                <a:rPr lang="en-US" sz="3200" dirty="0">
                  <a:solidFill>
                    <a:schemeClr val="accent1">
                      <a:lumMod val="75000"/>
                    </a:schemeClr>
                  </a:solidFill>
                  <a:latin typeface="Clear Sans"/>
                  <a:ea typeface="Clear Sans"/>
                  <a:cs typeface="Clear Sans"/>
                  <a:sym typeface="Clear Sans"/>
                </a:rPr>
                <a:t>Low latency keeps filters smooth, natural, and immersive.</a:t>
              </a:r>
            </a:p>
            <a:p>
              <a:pPr marL="457200" lvl="0" indent="-457200" algn="l">
                <a:buFont typeface="Arial" panose="020B0604020202020204" pitchFamily="34" charset="0"/>
                <a:buChar char="•"/>
              </a:pPr>
              <a:r>
                <a:rPr lang="en-US" sz="3200" dirty="0">
                  <a:solidFill>
                    <a:schemeClr val="accent1">
                      <a:lumMod val="75000"/>
                    </a:schemeClr>
                  </a:solidFill>
                  <a:latin typeface="Clear Sans"/>
                  <a:ea typeface="Clear Sans"/>
                  <a:cs typeface="Clear Sans"/>
                  <a:sym typeface="Clear Sans"/>
                </a:rPr>
                <a:t>Without speed → filters lag → user experience breaks.</a:t>
              </a:r>
            </a:p>
            <a:p>
              <a:pPr lvl="0" algn="l"/>
              <a:r>
                <a:rPr lang="en-US" sz="3200" b="1" dirty="0">
                  <a:solidFill>
                    <a:schemeClr val="accent1">
                      <a:lumMod val="50000"/>
                    </a:schemeClr>
                  </a:solidFill>
                  <a:latin typeface="Clear Sans"/>
                  <a:ea typeface="Clear Sans"/>
                  <a:cs typeface="Clear Sans"/>
                  <a:sym typeface="Clear Sans"/>
                </a:rPr>
                <a:t>For social media filters:</a:t>
              </a:r>
            </a:p>
            <a:p>
              <a:pPr marL="457200" lvl="0" indent="-457200" algn="l">
                <a:buFont typeface="Arial" panose="020B0604020202020204" pitchFamily="34" charset="0"/>
                <a:buChar char="•"/>
              </a:pPr>
              <a:r>
                <a:rPr lang="en-US" sz="3200" dirty="0">
                  <a:solidFill>
                    <a:schemeClr val="accent1">
                      <a:lumMod val="75000"/>
                    </a:schemeClr>
                  </a:solidFill>
                  <a:latin typeface="Clear Sans"/>
                  <a:ea typeface="Clear Sans"/>
                  <a:cs typeface="Clear Sans"/>
                  <a:sym typeface="Clear Sans"/>
                </a:rPr>
                <a:t>When you move your face,</a:t>
              </a:r>
            </a:p>
            <a:p>
              <a:pPr marL="457200" lvl="0" indent="-457200" algn="l">
                <a:buFont typeface="Arial" panose="020B0604020202020204" pitchFamily="34" charset="0"/>
                <a:buChar char="•"/>
              </a:pPr>
              <a:r>
                <a:rPr lang="en-US" sz="3200" dirty="0">
                  <a:solidFill>
                    <a:schemeClr val="accent1">
                      <a:lumMod val="75000"/>
                    </a:schemeClr>
                  </a:solidFill>
                  <a:latin typeface="Clear Sans"/>
                  <a:ea typeface="Clear Sans"/>
                  <a:cs typeface="Clear Sans"/>
                  <a:sym typeface="Clear Sans"/>
                </a:rPr>
                <a:t>The filter must update instantly,</a:t>
              </a:r>
            </a:p>
            <a:p>
              <a:pPr marL="457200" lvl="0" indent="-457200" algn="l">
                <a:buFont typeface="Arial" panose="020B0604020202020204" pitchFamily="34" charset="0"/>
                <a:buChar char="•"/>
              </a:pPr>
              <a:r>
                <a:rPr lang="en-US" sz="3200" dirty="0">
                  <a:solidFill>
                    <a:schemeClr val="accent1">
                      <a:lumMod val="75000"/>
                    </a:schemeClr>
                  </a:solidFill>
                  <a:latin typeface="Clear Sans"/>
                  <a:ea typeface="Clear Sans"/>
                  <a:cs typeface="Clear Sans"/>
                  <a:sym typeface="Clear Sans"/>
                </a:rPr>
                <a:t>With almost zero delay.</a:t>
              </a:r>
            </a:p>
            <a:p>
              <a:pPr marL="457200" lvl="0" indent="-457200" algn="l">
                <a:buFont typeface="Arial" panose="020B0604020202020204" pitchFamily="34" charset="0"/>
                <a:buChar char="•"/>
              </a:pPr>
              <a:r>
                <a:rPr lang="en-US" sz="3200" dirty="0">
                  <a:solidFill>
                    <a:schemeClr val="accent1">
                      <a:lumMod val="75000"/>
                    </a:schemeClr>
                  </a:solidFill>
                  <a:latin typeface="Clear Sans"/>
                  <a:ea typeface="Clear Sans"/>
                  <a:cs typeface="Clear Sans"/>
                  <a:sym typeface="Clear Sans"/>
                </a:rPr>
                <a:t>If the system takes too long to respond → that delay is called latency.</a:t>
              </a:r>
            </a:p>
            <a:p>
              <a:pPr lvl="0" algn="l"/>
              <a:r>
                <a:rPr lang="en-US" sz="3200" b="1" dirty="0">
                  <a:solidFill>
                    <a:schemeClr val="accent1">
                      <a:lumMod val="50000"/>
                    </a:schemeClr>
                  </a:solidFill>
                  <a:latin typeface="Clear Sans"/>
                  <a:ea typeface="Clear Sans"/>
                  <a:cs typeface="Clear Sans"/>
                  <a:sym typeface="Clear Sans"/>
                </a:rPr>
                <a:t>Example:</a:t>
              </a:r>
            </a:p>
            <a:p>
              <a:pPr marL="457200" lvl="0" indent="-457200" algn="l">
                <a:buFont typeface="Arial" panose="020B0604020202020204" pitchFamily="34" charset="0"/>
                <a:buChar char="•"/>
              </a:pPr>
              <a:r>
                <a:rPr lang="en-US" sz="3200" dirty="0">
                  <a:solidFill>
                    <a:schemeClr val="accent1">
                      <a:lumMod val="75000"/>
                    </a:schemeClr>
                  </a:solidFill>
                  <a:latin typeface="Clear Sans"/>
                  <a:ea typeface="Clear Sans"/>
                  <a:cs typeface="Clear Sans"/>
                  <a:sym typeface="Clear Sans"/>
                </a:rPr>
                <a:t>You blink → the filter should blink with you immediately.</a:t>
              </a:r>
            </a:p>
            <a:p>
              <a:pPr marL="457200" lvl="0" indent="-457200" algn="l">
                <a:buFont typeface="Arial" panose="020B0604020202020204" pitchFamily="34" charset="0"/>
                <a:buChar char="•"/>
              </a:pPr>
              <a:r>
                <a:rPr lang="en-US" sz="3200" dirty="0">
                  <a:solidFill>
                    <a:schemeClr val="accent1">
                      <a:lumMod val="75000"/>
                    </a:schemeClr>
                  </a:solidFill>
                  <a:latin typeface="Clear Sans"/>
                  <a:ea typeface="Clear Sans"/>
                  <a:cs typeface="Clear Sans"/>
                  <a:sym typeface="Clear Sans"/>
                </a:rPr>
                <a:t>If it reacts late (like after 0.5 seconds), that delay is high latency.</a:t>
              </a:r>
            </a:p>
            <a:p>
              <a:pPr marL="457200" lvl="0" indent="-457200" algn="l">
                <a:buFont typeface="Arial" panose="020B0604020202020204" pitchFamily="34" charset="0"/>
                <a:buChar char="•"/>
              </a:pPr>
              <a:r>
                <a:rPr lang="en-US" sz="3200" dirty="0">
                  <a:solidFill>
                    <a:schemeClr val="accent1">
                      <a:lumMod val="75000"/>
                    </a:schemeClr>
                  </a:solidFill>
                  <a:latin typeface="Clear Sans"/>
                  <a:ea typeface="Clear Sans"/>
                  <a:cs typeface="Clear Sans"/>
                  <a:sym typeface="Clear Sans"/>
                </a:rPr>
                <a:t>If it reacts instantly (&lt; 30 milliseconds), that is low latency.</a:t>
              </a:r>
            </a:p>
            <a:p>
              <a:pPr marL="457200" lvl="0" indent="-457200" algn="l">
                <a:buFont typeface="Arial" panose="020B0604020202020204" pitchFamily="34" charset="0"/>
                <a:buChar char="•"/>
              </a:pPr>
              <a:endParaRPr lang="en-US" sz="3200" dirty="0">
                <a:solidFill>
                  <a:srgbClr val="5A7DA7"/>
                </a:solidFill>
                <a:latin typeface="Clear Sans"/>
                <a:ea typeface="Clear Sans"/>
                <a:cs typeface="Clear Sans"/>
                <a:sym typeface="Clear Sans"/>
              </a:endParaRPr>
            </a:p>
          </p:txBody>
        </p:sp>
      </p:grpSp>
      <p:sp>
        <p:nvSpPr>
          <p:cNvPr id="11" name="TextBox 11">
            <a:extLst>
              <a:ext uri="{FF2B5EF4-FFF2-40B4-BE49-F238E27FC236}">
                <a16:creationId xmlns:a16="http://schemas.microsoft.com/office/drawing/2014/main" id="{432EE743-97B8-85B3-22AC-3E840B17EDAD}"/>
              </a:ext>
            </a:extLst>
          </p:cNvPr>
          <p:cNvSpPr txBox="1"/>
          <p:nvPr/>
        </p:nvSpPr>
        <p:spPr>
          <a:xfrm>
            <a:off x="666750" y="1562100"/>
            <a:ext cx="5219153" cy="4269759"/>
          </a:xfrm>
          <a:prstGeom prst="rect">
            <a:avLst/>
          </a:prstGeom>
        </p:spPr>
        <p:txBody>
          <a:bodyPr wrap="square" lIns="0" tIns="0" rIns="0" bIns="0" rtlCol="0" anchor="t">
            <a:spAutoFit/>
          </a:bodyPr>
          <a:lstStyle/>
          <a:p>
            <a:pPr marL="0" lvl="0" indent="0" algn="l">
              <a:lnSpc>
                <a:spcPts val="8399"/>
              </a:lnSpc>
            </a:pPr>
            <a:r>
              <a:rPr lang="en-US" sz="6999" spc="-139" dirty="0">
                <a:solidFill>
                  <a:srgbClr val="3D4E6D"/>
                </a:solidFill>
                <a:latin typeface="Tenor Sans"/>
                <a:ea typeface="Tenor Sans"/>
                <a:cs typeface="Tenor Sans"/>
                <a:sym typeface="Tenor Sans"/>
              </a:rPr>
              <a:t>Introduction to Social Media Filters</a:t>
            </a:r>
          </a:p>
        </p:txBody>
      </p:sp>
      <p:sp>
        <p:nvSpPr>
          <p:cNvPr id="36" name="Rectangle 1">
            <a:extLst>
              <a:ext uri="{FF2B5EF4-FFF2-40B4-BE49-F238E27FC236}">
                <a16:creationId xmlns:a16="http://schemas.microsoft.com/office/drawing/2014/main" id="{88604DFA-0D66-36F8-5774-E2CAFB331D42}"/>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9" name="Picture 18">
            <a:extLst>
              <a:ext uri="{FF2B5EF4-FFF2-40B4-BE49-F238E27FC236}">
                <a16:creationId xmlns:a16="http://schemas.microsoft.com/office/drawing/2014/main" id="{ABAD2904-F058-7ACD-F916-2F93957D74AE}"/>
              </a:ext>
            </a:extLst>
          </p:cNvPr>
          <p:cNvPicPr>
            <a:picLocks noChangeAspect="1"/>
          </p:cNvPicPr>
          <p:nvPr/>
        </p:nvPicPr>
        <p:blipFill>
          <a:blip r:embed="rId3"/>
          <a:stretch>
            <a:fillRect/>
          </a:stretch>
        </p:blipFill>
        <p:spPr>
          <a:xfrm>
            <a:off x="1925247" y="6004255"/>
            <a:ext cx="2424372" cy="2393290"/>
          </a:xfrm>
          <a:prstGeom prst="rect">
            <a:avLst/>
          </a:prstGeom>
        </p:spPr>
      </p:pic>
      <p:sp>
        <p:nvSpPr>
          <p:cNvPr id="17" name="Freeform 11">
            <a:extLst>
              <a:ext uri="{FF2B5EF4-FFF2-40B4-BE49-F238E27FC236}">
                <a16:creationId xmlns:a16="http://schemas.microsoft.com/office/drawing/2014/main" id="{C5652603-3184-94D1-9A8E-5F5250A76D93}"/>
              </a:ext>
            </a:extLst>
          </p:cNvPr>
          <p:cNvSpPr/>
          <p:nvPr/>
        </p:nvSpPr>
        <p:spPr>
          <a:xfrm>
            <a:off x="-3137432"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extLst>
      <p:ext uri="{BB962C8B-B14F-4D97-AF65-F5344CB8AC3E}">
        <p14:creationId xmlns:p14="http://schemas.microsoft.com/office/powerpoint/2010/main" val="2753010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00712" y="429146"/>
            <a:ext cx="6886575" cy="1038105"/>
          </a:xfrm>
          <a:prstGeom prst="rect">
            <a:avLst/>
          </a:prstGeom>
        </p:spPr>
        <p:txBody>
          <a:bodyPr wrap="square" lIns="0" tIns="0" rIns="0" bIns="0" rtlCol="0" anchor="t">
            <a:spAutoFit/>
          </a:bodyPr>
          <a:lstStyle/>
          <a:p>
            <a:pPr marL="0" lvl="0" indent="0" algn="l">
              <a:lnSpc>
                <a:spcPts val="8399"/>
              </a:lnSpc>
            </a:pPr>
            <a:r>
              <a:rPr lang="en-US" sz="6999" spc="-139" dirty="0">
                <a:solidFill>
                  <a:srgbClr val="3D4E6D"/>
                </a:solidFill>
                <a:latin typeface="Tenor Sans"/>
                <a:ea typeface="Tenor Sans"/>
                <a:cs typeface="Tenor Sans"/>
                <a:sym typeface="Tenor Sans"/>
              </a:rPr>
              <a:t>Core Concepts</a:t>
            </a:r>
          </a:p>
        </p:txBody>
      </p:sp>
      <p:pic>
        <p:nvPicPr>
          <p:cNvPr id="1026" name="Picture 2" descr="Computer Vision Vector Icon 30385088 Vector Art at Vecteezy">
            <a:extLst>
              <a:ext uri="{FF2B5EF4-FFF2-40B4-BE49-F238E27FC236}">
                <a16:creationId xmlns:a16="http://schemas.microsoft.com/office/drawing/2014/main" id="{C62B49A6-C4B0-F4E1-5E6A-26C91E54C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1200" y="3793037"/>
            <a:ext cx="2813465" cy="270092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3">
            <a:extLst>
              <a:ext uri="{FF2B5EF4-FFF2-40B4-BE49-F238E27FC236}">
                <a16:creationId xmlns:a16="http://schemas.microsoft.com/office/drawing/2014/main" id="{8996DBD0-CE31-71BB-5B95-D6BEE101D4F1}"/>
              </a:ext>
            </a:extLst>
          </p:cNvPr>
          <p:cNvGrpSpPr/>
          <p:nvPr/>
        </p:nvGrpSpPr>
        <p:grpSpPr>
          <a:xfrm>
            <a:off x="1509713" y="2337327"/>
            <a:ext cx="11368088" cy="6179671"/>
            <a:chOff x="0" y="-47625"/>
            <a:chExt cx="11097198" cy="8239559"/>
          </a:xfrm>
        </p:grpSpPr>
        <p:sp>
          <p:nvSpPr>
            <p:cNvPr id="19" name="TextBox 4">
              <a:extLst>
                <a:ext uri="{FF2B5EF4-FFF2-40B4-BE49-F238E27FC236}">
                  <a16:creationId xmlns:a16="http://schemas.microsoft.com/office/drawing/2014/main" id="{999BEE25-A88A-F5F5-425A-267BDE37892C}"/>
                </a:ext>
              </a:extLst>
            </p:cNvPr>
            <p:cNvSpPr txBox="1"/>
            <p:nvPr/>
          </p:nvSpPr>
          <p:spPr>
            <a:xfrm>
              <a:off x="0" y="-47625"/>
              <a:ext cx="9182100" cy="661293"/>
            </a:xfrm>
            <a:prstGeom prst="rect">
              <a:avLst/>
            </a:prstGeom>
          </p:spPr>
          <p:txBody>
            <a:bodyPr lIns="0" tIns="0" rIns="0" bIns="0" rtlCol="0" anchor="t">
              <a:spAutoFit/>
            </a:bodyPr>
            <a:lstStyle/>
            <a:p>
              <a:pPr>
                <a:lnSpc>
                  <a:spcPts val="3360"/>
                </a:lnSpc>
                <a:spcBef>
                  <a:spcPct val="0"/>
                </a:spcBef>
              </a:pPr>
              <a:r>
                <a:rPr lang="en-US" sz="5400" b="1" dirty="0">
                  <a:solidFill>
                    <a:srgbClr val="3D4E6D"/>
                  </a:solidFill>
                  <a:latin typeface="Clear Sans Medium"/>
                  <a:ea typeface="Clear Sans Medium"/>
                  <a:cs typeface="Clear Sans Medium"/>
                  <a:sym typeface="Clear Sans Medium"/>
                </a:rPr>
                <a:t>Computer Vision:</a:t>
              </a:r>
            </a:p>
          </p:txBody>
        </p:sp>
        <p:sp>
          <p:nvSpPr>
            <p:cNvPr id="20" name="TextBox 5">
              <a:extLst>
                <a:ext uri="{FF2B5EF4-FFF2-40B4-BE49-F238E27FC236}">
                  <a16:creationId xmlns:a16="http://schemas.microsoft.com/office/drawing/2014/main" id="{D26533BC-F0B7-D95C-812F-5780F29FF344}"/>
                </a:ext>
              </a:extLst>
            </p:cNvPr>
            <p:cNvSpPr txBox="1"/>
            <p:nvPr/>
          </p:nvSpPr>
          <p:spPr>
            <a:xfrm>
              <a:off x="0" y="946192"/>
              <a:ext cx="11097198" cy="7245742"/>
            </a:xfrm>
            <a:prstGeom prst="rect">
              <a:avLst/>
            </a:prstGeom>
          </p:spPr>
          <p:txBody>
            <a:bodyPr wrap="square" lIns="0" tIns="0" rIns="0" bIns="0" rtlCol="0" anchor="t">
              <a:spAutoFit/>
            </a:bodyPr>
            <a:lstStyle/>
            <a:p>
              <a:pPr>
                <a:lnSpc>
                  <a:spcPct val="150000"/>
                </a:lnSpc>
              </a:pPr>
              <a:r>
                <a:rPr lang="en-US" sz="4000" dirty="0">
                  <a:solidFill>
                    <a:schemeClr val="tx2">
                      <a:lumMod val="75000"/>
                    </a:schemeClr>
                  </a:solidFill>
                  <a:latin typeface="Clear Sans" panose="020B0604020202020204" charset="0"/>
                  <a:cs typeface="Clear Sans" panose="020B0604020202020204" charset="0"/>
                </a:rPr>
                <a:t>The technology that enables computers to:</a:t>
              </a:r>
            </a:p>
            <a:p>
              <a:pPr marL="457200" indent="-457200">
                <a:lnSpc>
                  <a:spcPct val="150000"/>
                </a:lnSpc>
                <a:buFont typeface="Arial" panose="020B0604020202020204" pitchFamily="34" charset="0"/>
                <a:buChar char="•"/>
              </a:pPr>
              <a:r>
                <a:rPr lang="en-US" sz="4000" dirty="0">
                  <a:solidFill>
                    <a:schemeClr val="tx2">
                      <a:lumMod val="75000"/>
                    </a:schemeClr>
                  </a:solidFill>
                  <a:latin typeface="Clear Sans" panose="020B0604020202020204" charset="0"/>
                  <a:cs typeface="Clear Sans" panose="020B0604020202020204" charset="0"/>
                </a:rPr>
                <a:t>Extract information from images or videos</a:t>
              </a:r>
            </a:p>
            <a:p>
              <a:pPr marL="457200" indent="-457200">
                <a:lnSpc>
                  <a:spcPct val="150000"/>
                </a:lnSpc>
                <a:buFont typeface="Arial" panose="020B0604020202020204" pitchFamily="34" charset="0"/>
                <a:buChar char="•"/>
              </a:pPr>
              <a:r>
                <a:rPr lang="en-US" sz="4000" dirty="0">
                  <a:solidFill>
                    <a:schemeClr val="tx2">
                      <a:lumMod val="75000"/>
                    </a:schemeClr>
                  </a:solidFill>
                  <a:latin typeface="Clear Sans" panose="020B0604020202020204" charset="0"/>
                  <a:cs typeface="Clear Sans" panose="020B0604020202020204" charset="0"/>
                </a:rPr>
                <a:t>Understand shapes, colors, and patterns</a:t>
              </a:r>
            </a:p>
            <a:p>
              <a:pPr marL="457200" indent="-457200">
                <a:lnSpc>
                  <a:spcPct val="150000"/>
                </a:lnSpc>
                <a:buFont typeface="Arial" panose="020B0604020202020204" pitchFamily="34" charset="0"/>
                <a:buChar char="•"/>
              </a:pPr>
              <a:r>
                <a:rPr lang="en-US" sz="4000" dirty="0">
                  <a:solidFill>
                    <a:schemeClr val="tx2">
                      <a:lumMod val="75000"/>
                    </a:schemeClr>
                  </a:solidFill>
                  <a:latin typeface="Clear Sans" panose="020B0604020202020204" charset="0"/>
                  <a:cs typeface="Clear Sans" panose="020B0604020202020204" charset="0"/>
                </a:rPr>
                <a:t>Detect and track objects in real-time</a:t>
              </a:r>
            </a:p>
            <a:p>
              <a:pPr>
                <a:lnSpc>
                  <a:spcPct val="150000"/>
                </a:lnSpc>
              </a:pPr>
              <a:r>
                <a:rPr lang="en-US" sz="4000" dirty="0">
                  <a:solidFill>
                    <a:schemeClr val="tx2">
                      <a:lumMod val="75000"/>
                    </a:schemeClr>
                  </a:solidFill>
                  <a:latin typeface="Clear Sans" panose="020B0604020202020204" charset="0"/>
                  <a:cs typeface="Clear Sans" panose="020B0604020202020204" charset="0"/>
                </a:rPr>
                <a:t>Used for AR filters, self-driving cars, medical imaging, and more.</a:t>
              </a:r>
            </a:p>
          </p:txBody>
        </p:sp>
      </p:grpSp>
      <p:sp>
        <p:nvSpPr>
          <p:cNvPr id="3" name="Freeform 11">
            <a:extLst>
              <a:ext uri="{FF2B5EF4-FFF2-40B4-BE49-F238E27FC236}">
                <a16:creationId xmlns:a16="http://schemas.microsoft.com/office/drawing/2014/main" id="{2664AA62-0B0D-3331-BD91-7216A9A83941}"/>
              </a:ext>
            </a:extLst>
          </p:cNvPr>
          <p:cNvSpPr/>
          <p:nvPr/>
        </p:nvSpPr>
        <p:spPr>
          <a:xfrm>
            <a:off x="-3137432"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90B72-EF5A-183D-BC48-259B7DFFBFD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0D78B98-E9DC-3F3B-EFFF-2B2E17CBEC21}"/>
              </a:ext>
            </a:extLst>
          </p:cNvPr>
          <p:cNvSpPr txBox="1"/>
          <p:nvPr/>
        </p:nvSpPr>
        <p:spPr>
          <a:xfrm>
            <a:off x="5700712" y="429146"/>
            <a:ext cx="6886575" cy="1038105"/>
          </a:xfrm>
          <a:prstGeom prst="rect">
            <a:avLst/>
          </a:prstGeom>
        </p:spPr>
        <p:txBody>
          <a:bodyPr wrap="square" lIns="0" tIns="0" rIns="0" bIns="0" rtlCol="0" anchor="t">
            <a:spAutoFit/>
          </a:bodyPr>
          <a:lstStyle/>
          <a:p>
            <a:pPr marL="0" lvl="0" indent="0" algn="l">
              <a:lnSpc>
                <a:spcPts val="8399"/>
              </a:lnSpc>
            </a:pPr>
            <a:r>
              <a:rPr lang="en-US" sz="6999" spc="-139" dirty="0">
                <a:solidFill>
                  <a:srgbClr val="3D4E6D"/>
                </a:solidFill>
                <a:latin typeface="Tenor Sans"/>
                <a:ea typeface="Tenor Sans"/>
                <a:cs typeface="Tenor Sans"/>
                <a:sym typeface="Tenor Sans"/>
              </a:rPr>
              <a:t>Core Concepts</a:t>
            </a:r>
          </a:p>
        </p:txBody>
      </p:sp>
      <p:sp>
        <p:nvSpPr>
          <p:cNvPr id="3" name="Freeform 11">
            <a:extLst>
              <a:ext uri="{FF2B5EF4-FFF2-40B4-BE49-F238E27FC236}">
                <a16:creationId xmlns:a16="http://schemas.microsoft.com/office/drawing/2014/main" id="{846B0A61-AD60-20DD-1A16-6CEBCA81CC6E}"/>
              </a:ext>
            </a:extLst>
          </p:cNvPr>
          <p:cNvSpPr/>
          <p:nvPr/>
        </p:nvSpPr>
        <p:spPr>
          <a:xfrm>
            <a:off x="14859000" y="70485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dirty="0"/>
          </a:p>
        </p:txBody>
      </p:sp>
      <p:pic>
        <p:nvPicPr>
          <p:cNvPr id="5" name="Picture 2" descr="What is facial recognition?">
            <a:extLst>
              <a:ext uri="{FF2B5EF4-FFF2-40B4-BE49-F238E27FC236}">
                <a16:creationId xmlns:a16="http://schemas.microsoft.com/office/drawing/2014/main" id="{EA6BD3C5-5C58-29BE-F5F2-E08E30F936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04894" y="3543300"/>
            <a:ext cx="3892378" cy="3200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6" name="Group 6">
            <a:extLst>
              <a:ext uri="{FF2B5EF4-FFF2-40B4-BE49-F238E27FC236}">
                <a16:creationId xmlns:a16="http://schemas.microsoft.com/office/drawing/2014/main" id="{5158A950-0F69-1BE5-0B97-5CB989AAA70F}"/>
              </a:ext>
            </a:extLst>
          </p:cNvPr>
          <p:cNvGrpSpPr/>
          <p:nvPr/>
        </p:nvGrpSpPr>
        <p:grpSpPr>
          <a:xfrm>
            <a:off x="1213022" y="2045755"/>
            <a:ext cx="12206288" cy="7812099"/>
            <a:chOff x="-901699" y="-47625"/>
            <a:chExt cx="10083800" cy="10416135"/>
          </a:xfrm>
        </p:grpSpPr>
        <p:sp>
          <p:nvSpPr>
            <p:cNvPr id="7" name="TextBox 7">
              <a:extLst>
                <a:ext uri="{FF2B5EF4-FFF2-40B4-BE49-F238E27FC236}">
                  <a16:creationId xmlns:a16="http://schemas.microsoft.com/office/drawing/2014/main" id="{99194757-C338-CEA2-3AAD-BFB7D3235626}"/>
                </a:ext>
              </a:extLst>
            </p:cNvPr>
            <p:cNvSpPr txBox="1"/>
            <p:nvPr/>
          </p:nvSpPr>
          <p:spPr>
            <a:xfrm>
              <a:off x="-901699" y="-47625"/>
              <a:ext cx="10083800" cy="661294"/>
            </a:xfrm>
            <a:prstGeom prst="rect">
              <a:avLst/>
            </a:prstGeom>
          </p:spPr>
          <p:txBody>
            <a:bodyPr wrap="square" lIns="0" tIns="0" rIns="0" bIns="0" rtlCol="0" anchor="t">
              <a:spAutoFit/>
            </a:bodyPr>
            <a:lstStyle/>
            <a:p>
              <a:pPr marL="0" lvl="0" indent="0" algn="l">
                <a:lnSpc>
                  <a:spcPts val="3360"/>
                </a:lnSpc>
                <a:spcBef>
                  <a:spcPct val="0"/>
                </a:spcBef>
              </a:pPr>
              <a:r>
                <a:rPr lang="en-US" sz="5400" b="1" dirty="0">
                  <a:solidFill>
                    <a:srgbClr val="3D4E6D"/>
                  </a:solidFill>
                  <a:latin typeface="Clear Sans Medium"/>
                  <a:ea typeface="Clear Sans Medium"/>
                  <a:cs typeface="Clear Sans Medium"/>
                  <a:sym typeface="Clear Sans Medium"/>
                </a:rPr>
                <a:t>Face Detection:</a:t>
              </a:r>
            </a:p>
          </p:txBody>
        </p:sp>
        <p:sp>
          <p:nvSpPr>
            <p:cNvPr id="8" name="TextBox 8">
              <a:extLst>
                <a:ext uri="{FF2B5EF4-FFF2-40B4-BE49-F238E27FC236}">
                  <a16:creationId xmlns:a16="http://schemas.microsoft.com/office/drawing/2014/main" id="{3C39622A-D884-E325-2829-5BFC0B80B6E7}"/>
                </a:ext>
              </a:extLst>
            </p:cNvPr>
            <p:cNvSpPr txBox="1"/>
            <p:nvPr/>
          </p:nvSpPr>
          <p:spPr>
            <a:xfrm>
              <a:off x="-901699" y="1145982"/>
              <a:ext cx="10083800" cy="9222528"/>
            </a:xfrm>
            <a:prstGeom prst="rect">
              <a:avLst/>
            </a:prstGeom>
          </p:spPr>
          <p:txBody>
            <a:bodyPr wrap="square" lIns="0" tIns="0" rIns="0" bIns="0" rtlCol="0" anchor="t">
              <a:spAutoFit/>
            </a:bodyPr>
            <a:lstStyle/>
            <a:p>
              <a:pPr>
                <a:lnSpc>
                  <a:spcPct val="150000"/>
                </a:lnSpc>
              </a:pPr>
              <a:r>
                <a:rPr lang="en-US" sz="3800" dirty="0">
                  <a:solidFill>
                    <a:schemeClr val="tx2">
                      <a:lumMod val="75000"/>
                    </a:schemeClr>
                  </a:solidFill>
                  <a:latin typeface="Clear Sans" panose="020B0604020202020204" charset="0"/>
                  <a:cs typeface="Clear Sans" panose="020B0604020202020204" charset="0"/>
                </a:rPr>
                <a:t>Face Detection identifies human faces in each frame (30–60 frames per second).</a:t>
              </a:r>
            </a:p>
            <a:p>
              <a:pPr>
                <a:lnSpc>
                  <a:spcPct val="150000"/>
                </a:lnSpc>
              </a:pPr>
              <a:r>
                <a:rPr lang="en-US" sz="3800" b="1" dirty="0">
                  <a:solidFill>
                    <a:schemeClr val="tx2">
                      <a:lumMod val="75000"/>
                    </a:schemeClr>
                  </a:solidFill>
                  <a:latin typeface="Clear Sans" panose="020B0604020202020204" charset="0"/>
                  <a:cs typeface="Clear Sans" panose="020B0604020202020204" charset="0"/>
                </a:rPr>
                <a:t>Methods used:</a:t>
              </a:r>
            </a:p>
            <a:p>
              <a:pPr marL="571500" indent="-571500">
                <a:lnSpc>
                  <a:spcPct val="150000"/>
                </a:lnSpc>
                <a:buFont typeface="Arial" panose="020B0604020202020204" pitchFamily="34" charset="0"/>
                <a:buChar char="•"/>
              </a:pPr>
              <a:r>
                <a:rPr lang="en-US" sz="3800" dirty="0">
                  <a:solidFill>
                    <a:schemeClr val="tx2">
                      <a:lumMod val="75000"/>
                    </a:schemeClr>
                  </a:solidFill>
                  <a:latin typeface="Clear Sans" panose="020B0604020202020204" charset="0"/>
                  <a:cs typeface="Clear Sans" panose="020B0604020202020204" charset="0"/>
                </a:rPr>
                <a:t>Haar Cascades (older)</a:t>
              </a:r>
            </a:p>
            <a:p>
              <a:pPr marL="571500" indent="-571500">
                <a:lnSpc>
                  <a:spcPct val="150000"/>
                </a:lnSpc>
                <a:buFont typeface="Arial" panose="020B0604020202020204" pitchFamily="34" charset="0"/>
                <a:buChar char="•"/>
              </a:pPr>
              <a:r>
                <a:rPr lang="en-US" sz="3800" dirty="0">
                  <a:solidFill>
                    <a:schemeClr val="tx2">
                      <a:lumMod val="75000"/>
                    </a:schemeClr>
                  </a:solidFill>
                  <a:latin typeface="Clear Sans" panose="020B0604020202020204" charset="0"/>
                  <a:cs typeface="Clear Sans" panose="020B0604020202020204" charset="0"/>
                </a:rPr>
                <a:t>HOG + SVM</a:t>
              </a:r>
            </a:p>
            <a:p>
              <a:pPr marL="571500" indent="-571500">
                <a:lnSpc>
                  <a:spcPct val="150000"/>
                </a:lnSpc>
                <a:buFont typeface="Arial" panose="020B0604020202020204" pitchFamily="34" charset="0"/>
                <a:buChar char="•"/>
              </a:pPr>
              <a:r>
                <a:rPr lang="en-US" sz="3800" dirty="0">
                  <a:solidFill>
                    <a:schemeClr val="tx2">
                      <a:lumMod val="75000"/>
                    </a:schemeClr>
                  </a:solidFill>
                  <a:latin typeface="Clear Sans" panose="020B0604020202020204" charset="0"/>
                  <a:cs typeface="Clear Sans" panose="020B0604020202020204" charset="0"/>
                </a:rPr>
                <a:t>Deep Learning CNNs (modern)</a:t>
              </a:r>
            </a:p>
            <a:p>
              <a:pPr marL="571500" indent="-571500">
                <a:lnSpc>
                  <a:spcPct val="150000"/>
                </a:lnSpc>
                <a:buFont typeface="Arial" panose="020B0604020202020204" pitchFamily="34" charset="0"/>
                <a:buChar char="•"/>
              </a:pPr>
              <a:r>
                <a:rPr lang="en-US" sz="3800" dirty="0">
                  <a:solidFill>
                    <a:schemeClr val="tx2">
                      <a:lumMod val="75000"/>
                    </a:schemeClr>
                  </a:solidFill>
                  <a:latin typeface="Clear Sans" panose="020B0604020202020204" charset="0"/>
                  <a:cs typeface="Clear Sans" panose="020B0604020202020204" charset="0"/>
                </a:rPr>
                <a:t>MobileNetV2, </a:t>
              </a:r>
              <a:r>
                <a:rPr lang="en-US" sz="3800" dirty="0" err="1">
                  <a:solidFill>
                    <a:schemeClr val="tx2">
                      <a:lumMod val="75000"/>
                    </a:schemeClr>
                  </a:solidFill>
                  <a:latin typeface="Clear Sans" panose="020B0604020202020204" charset="0"/>
                  <a:cs typeface="Clear Sans" panose="020B0604020202020204" charset="0"/>
                </a:rPr>
                <a:t>BlazeFace</a:t>
              </a:r>
              <a:r>
                <a:rPr lang="en-US" sz="3800" dirty="0">
                  <a:solidFill>
                    <a:schemeClr val="tx2">
                      <a:lumMod val="75000"/>
                    </a:schemeClr>
                  </a:solidFill>
                  <a:latin typeface="Clear Sans" panose="020B0604020202020204" charset="0"/>
                  <a:cs typeface="Clear Sans" panose="020B0604020202020204" charset="0"/>
                </a:rPr>
                <a:t> (Snapchat uses custom NN)</a:t>
              </a:r>
            </a:p>
            <a:p>
              <a:pPr>
                <a:lnSpc>
                  <a:spcPct val="150000"/>
                </a:lnSpc>
              </a:pPr>
              <a:r>
                <a:rPr lang="en-US" sz="3800" dirty="0">
                  <a:solidFill>
                    <a:schemeClr val="tx2">
                      <a:lumMod val="75000"/>
                    </a:schemeClr>
                  </a:solidFill>
                  <a:latin typeface="Clear Sans" panose="020B0604020202020204" charset="0"/>
                  <a:cs typeface="Clear Sans" panose="020B0604020202020204" charset="0"/>
                </a:rPr>
                <a:t>The system outputs the </a:t>
              </a:r>
              <a:r>
                <a:rPr lang="en-US" sz="3800" b="1" dirty="0">
                  <a:solidFill>
                    <a:schemeClr val="tx2">
                      <a:lumMod val="75000"/>
                    </a:schemeClr>
                  </a:solidFill>
                  <a:latin typeface="Clear Sans" panose="020B0604020202020204" charset="0"/>
                  <a:cs typeface="Clear Sans" panose="020B0604020202020204" charset="0"/>
                </a:rPr>
                <a:t>bounding box</a:t>
              </a:r>
              <a:r>
                <a:rPr lang="en-US" sz="3800" dirty="0">
                  <a:solidFill>
                    <a:schemeClr val="tx2">
                      <a:lumMod val="75000"/>
                    </a:schemeClr>
                  </a:solidFill>
                  <a:latin typeface="Clear Sans" panose="020B0604020202020204" charset="0"/>
                  <a:cs typeface="Clear Sans" panose="020B0604020202020204" charset="0"/>
                </a:rPr>
                <a:t> around the face.</a:t>
              </a:r>
            </a:p>
          </p:txBody>
        </p:sp>
      </p:grpSp>
    </p:spTree>
    <p:extLst>
      <p:ext uri="{BB962C8B-B14F-4D97-AF65-F5344CB8AC3E}">
        <p14:creationId xmlns:p14="http://schemas.microsoft.com/office/powerpoint/2010/main" val="1345111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1B2E2-F0EA-F1B3-8FAE-15F42EA9CDC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7504418-AAFE-06C4-97FA-1E27FE6B8277}"/>
              </a:ext>
            </a:extLst>
          </p:cNvPr>
          <p:cNvSpPr txBox="1"/>
          <p:nvPr/>
        </p:nvSpPr>
        <p:spPr>
          <a:xfrm>
            <a:off x="5700712" y="506863"/>
            <a:ext cx="6886575" cy="1038105"/>
          </a:xfrm>
          <a:prstGeom prst="rect">
            <a:avLst/>
          </a:prstGeom>
        </p:spPr>
        <p:txBody>
          <a:bodyPr wrap="square" lIns="0" tIns="0" rIns="0" bIns="0" rtlCol="0" anchor="t">
            <a:spAutoFit/>
          </a:bodyPr>
          <a:lstStyle/>
          <a:p>
            <a:pPr marL="0" lvl="0" indent="0" algn="l">
              <a:lnSpc>
                <a:spcPts val="8399"/>
              </a:lnSpc>
            </a:pPr>
            <a:r>
              <a:rPr lang="en-US" sz="6999" spc="-139" dirty="0">
                <a:solidFill>
                  <a:srgbClr val="3D4E6D"/>
                </a:solidFill>
                <a:latin typeface="Tenor Sans"/>
                <a:ea typeface="Tenor Sans"/>
                <a:cs typeface="Tenor Sans"/>
                <a:sym typeface="Tenor Sans"/>
              </a:rPr>
              <a:t>Core Concepts</a:t>
            </a:r>
          </a:p>
        </p:txBody>
      </p:sp>
      <p:grpSp>
        <p:nvGrpSpPr>
          <p:cNvPr id="6" name="Group 6">
            <a:extLst>
              <a:ext uri="{FF2B5EF4-FFF2-40B4-BE49-F238E27FC236}">
                <a16:creationId xmlns:a16="http://schemas.microsoft.com/office/drawing/2014/main" id="{B7B2C862-3EC1-EC89-9C9F-3A4429EE7639}"/>
              </a:ext>
            </a:extLst>
          </p:cNvPr>
          <p:cNvGrpSpPr/>
          <p:nvPr/>
        </p:nvGrpSpPr>
        <p:grpSpPr>
          <a:xfrm>
            <a:off x="1371600" y="2005157"/>
            <a:ext cx="12420600" cy="7912511"/>
            <a:chOff x="0" y="-47625"/>
            <a:chExt cx="12986397" cy="10550017"/>
          </a:xfrm>
        </p:grpSpPr>
        <p:sp>
          <p:nvSpPr>
            <p:cNvPr id="7" name="TextBox 7">
              <a:extLst>
                <a:ext uri="{FF2B5EF4-FFF2-40B4-BE49-F238E27FC236}">
                  <a16:creationId xmlns:a16="http://schemas.microsoft.com/office/drawing/2014/main" id="{048BBC3F-5271-28A3-9DD2-FAF4C6357983}"/>
                </a:ext>
              </a:extLst>
            </p:cNvPr>
            <p:cNvSpPr txBox="1"/>
            <p:nvPr/>
          </p:nvSpPr>
          <p:spPr>
            <a:xfrm>
              <a:off x="0" y="-47625"/>
              <a:ext cx="9182100" cy="661294"/>
            </a:xfrm>
            <a:prstGeom prst="rect">
              <a:avLst/>
            </a:prstGeom>
          </p:spPr>
          <p:txBody>
            <a:bodyPr lIns="0" tIns="0" rIns="0" bIns="0" rtlCol="0" anchor="t">
              <a:spAutoFit/>
            </a:bodyPr>
            <a:lstStyle/>
            <a:p>
              <a:pPr marL="0" lvl="0" indent="0" algn="l">
                <a:lnSpc>
                  <a:spcPts val="3360"/>
                </a:lnSpc>
                <a:spcBef>
                  <a:spcPct val="0"/>
                </a:spcBef>
              </a:pPr>
              <a:r>
                <a:rPr lang="en-US" sz="5400" b="1" dirty="0">
                  <a:solidFill>
                    <a:srgbClr val="3D4E6D"/>
                  </a:solidFill>
                  <a:latin typeface="Clear Sans Medium"/>
                  <a:ea typeface="Clear Sans Medium"/>
                  <a:cs typeface="Clear Sans Medium"/>
                  <a:sym typeface="Clear Sans Medium"/>
                </a:rPr>
                <a:t>Facial Landmarks:</a:t>
              </a:r>
            </a:p>
          </p:txBody>
        </p:sp>
        <p:sp>
          <p:nvSpPr>
            <p:cNvPr id="8" name="TextBox 8">
              <a:extLst>
                <a:ext uri="{FF2B5EF4-FFF2-40B4-BE49-F238E27FC236}">
                  <a16:creationId xmlns:a16="http://schemas.microsoft.com/office/drawing/2014/main" id="{B0B58B51-238B-8580-EDFD-CF42F07D6D0A}"/>
                </a:ext>
              </a:extLst>
            </p:cNvPr>
            <p:cNvSpPr txBox="1"/>
            <p:nvPr/>
          </p:nvSpPr>
          <p:spPr>
            <a:xfrm>
              <a:off x="0" y="1145982"/>
              <a:ext cx="12986397" cy="9356410"/>
            </a:xfrm>
            <a:prstGeom prst="rect">
              <a:avLst/>
            </a:prstGeom>
          </p:spPr>
          <p:txBody>
            <a:bodyPr wrap="square" lIns="0" tIns="0" rIns="0" bIns="0" rtlCol="0" anchor="t">
              <a:spAutoFit/>
            </a:bodyPr>
            <a:lstStyle/>
            <a:p>
              <a:r>
                <a:rPr lang="en-US" sz="3800" dirty="0">
                  <a:solidFill>
                    <a:schemeClr val="tx2">
                      <a:lumMod val="75000"/>
                    </a:schemeClr>
                  </a:solidFill>
                  <a:latin typeface="Clear Sans" panose="020B0604020202020204" charset="0"/>
                  <a:cs typeface="Clear Sans" panose="020B0604020202020204" charset="0"/>
                </a:rPr>
                <a:t>Landmarks are </a:t>
              </a:r>
              <a:r>
                <a:rPr lang="en-US" sz="3800" b="1" dirty="0">
                  <a:solidFill>
                    <a:schemeClr val="tx2">
                      <a:lumMod val="75000"/>
                    </a:schemeClr>
                  </a:solidFill>
                  <a:latin typeface="Clear Sans" panose="020B0604020202020204" charset="0"/>
                  <a:cs typeface="Clear Sans" panose="020B0604020202020204" charset="0"/>
                </a:rPr>
                <a:t>key coordinate points</a:t>
              </a:r>
              <a:r>
                <a:rPr lang="en-US" sz="3800" dirty="0">
                  <a:solidFill>
                    <a:schemeClr val="tx2">
                      <a:lumMod val="75000"/>
                    </a:schemeClr>
                  </a:solidFill>
                  <a:latin typeface="Clear Sans" panose="020B0604020202020204" charset="0"/>
                  <a:cs typeface="Clear Sans" panose="020B0604020202020204" charset="0"/>
                </a:rPr>
                <a:t> on the face:</a:t>
              </a:r>
            </a:p>
            <a:p>
              <a:pPr marL="457200" indent="-457200">
                <a:buFont typeface="Arial" panose="020B0604020202020204" pitchFamily="34" charset="0"/>
                <a:buChar char="•"/>
              </a:pPr>
              <a:r>
                <a:rPr lang="en-US" sz="3800" dirty="0">
                  <a:solidFill>
                    <a:schemeClr val="tx2">
                      <a:lumMod val="75000"/>
                    </a:schemeClr>
                  </a:solidFill>
                  <a:latin typeface="Clear Sans" panose="020B0604020202020204" charset="0"/>
                  <a:cs typeface="Clear Sans" panose="020B0604020202020204" charset="0"/>
                </a:rPr>
                <a:t>Eye corners</a:t>
              </a:r>
            </a:p>
            <a:p>
              <a:pPr marL="457200" indent="-457200">
                <a:buFont typeface="Arial" panose="020B0604020202020204" pitchFamily="34" charset="0"/>
                <a:buChar char="•"/>
              </a:pPr>
              <a:r>
                <a:rPr lang="en-US" sz="3800" dirty="0">
                  <a:solidFill>
                    <a:schemeClr val="tx2">
                      <a:lumMod val="75000"/>
                    </a:schemeClr>
                  </a:solidFill>
                  <a:latin typeface="Clear Sans" panose="020B0604020202020204" charset="0"/>
                  <a:cs typeface="Clear Sans" panose="020B0604020202020204" charset="0"/>
                </a:rPr>
                <a:t>Nose tip</a:t>
              </a:r>
            </a:p>
            <a:p>
              <a:pPr marL="457200" indent="-457200">
                <a:buFont typeface="Arial" panose="020B0604020202020204" pitchFamily="34" charset="0"/>
                <a:buChar char="•"/>
              </a:pPr>
              <a:r>
                <a:rPr lang="en-US" sz="3800" dirty="0">
                  <a:solidFill>
                    <a:schemeClr val="tx2">
                      <a:lumMod val="75000"/>
                    </a:schemeClr>
                  </a:solidFill>
                  <a:latin typeface="Clear Sans" panose="020B0604020202020204" charset="0"/>
                  <a:cs typeface="Clear Sans" panose="020B0604020202020204" charset="0"/>
                </a:rPr>
                <a:t>Mouth edges</a:t>
              </a:r>
            </a:p>
            <a:p>
              <a:pPr marL="457200" indent="-457200">
                <a:buFont typeface="Arial" panose="020B0604020202020204" pitchFamily="34" charset="0"/>
                <a:buChar char="•"/>
              </a:pPr>
              <a:r>
                <a:rPr lang="en-US" sz="3800" dirty="0">
                  <a:solidFill>
                    <a:schemeClr val="tx2">
                      <a:lumMod val="75000"/>
                    </a:schemeClr>
                  </a:solidFill>
                  <a:latin typeface="Clear Sans" panose="020B0604020202020204" charset="0"/>
                  <a:cs typeface="Clear Sans" panose="020B0604020202020204" charset="0"/>
                </a:rPr>
                <a:t>Jawline</a:t>
              </a:r>
            </a:p>
            <a:p>
              <a:r>
                <a:rPr lang="en-US" sz="3800" dirty="0">
                  <a:solidFill>
                    <a:schemeClr val="tx2">
                      <a:lumMod val="75000"/>
                    </a:schemeClr>
                  </a:solidFill>
                  <a:latin typeface="Clear Sans" panose="020B0604020202020204" charset="0"/>
                  <a:cs typeface="Clear Sans" panose="020B0604020202020204" charset="0"/>
                </a:rPr>
                <a:t>Modern systems detect </a:t>
              </a:r>
              <a:r>
                <a:rPr lang="en-US" sz="3800" b="1" dirty="0">
                  <a:solidFill>
                    <a:schemeClr val="tx2">
                      <a:lumMod val="75000"/>
                    </a:schemeClr>
                  </a:solidFill>
                  <a:latin typeface="Clear Sans" panose="020B0604020202020204" charset="0"/>
                  <a:cs typeface="Clear Sans" panose="020B0604020202020204" charset="0"/>
                </a:rPr>
                <a:t>68, 98, or 468 landmark points (</a:t>
              </a:r>
              <a:r>
                <a:rPr lang="en-US" sz="3800" b="1" dirty="0" err="1">
                  <a:solidFill>
                    <a:schemeClr val="tx2">
                      <a:lumMod val="75000"/>
                    </a:schemeClr>
                  </a:solidFill>
                  <a:latin typeface="Clear Sans" panose="020B0604020202020204" charset="0"/>
                  <a:cs typeface="Clear Sans" panose="020B0604020202020204" charset="0"/>
                </a:rPr>
                <a:t>MediaPipe</a:t>
              </a:r>
              <a:r>
                <a:rPr lang="en-US" sz="3800" b="1" dirty="0">
                  <a:solidFill>
                    <a:schemeClr val="tx2">
                      <a:lumMod val="75000"/>
                    </a:schemeClr>
                  </a:solidFill>
                  <a:latin typeface="Clear Sans" panose="020B0604020202020204" charset="0"/>
                  <a:cs typeface="Clear Sans" panose="020B0604020202020204" charset="0"/>
                </a:rPr>
                <a:t>)</a:t>
              </a:r>
              <a:r>
                <a:rPr lang="en-US" sz="3800" dirty="0">
                  <a:solidFill>
                    <a:schemeClr val="tx2">
                      <a:lumMod val="75000"/>
                    </a:schemeClr>
                  </a:solidFill>
                  <a:latin typeface="Clear Sans" panose="020B0604020202020204" charset="0"/>
                  <a:cs typeface="Clear Sans" panose="020B0604020202020204" charset="0"/>
                </a:rPr>
                <a:t>.</a:t>
              </a:r>
            </a:p>
            <a:p>
              <a:r>
                <a:rPr lang="en-US" sz="3800" dirty="0">
                  <a:solidFill>
                    <a:schemeClr val="tx2">
                      <a:lumMod val="75000"/>
                    </a:schemeClr>
                  </a:solidFill>
                  <a:latin typeface="Clear Sans" panose="020B0604020202020204" charset="0"/>
                  <a:cs typeface="Clear Sans" panose="020B0604020202020204" charset="0"/>
                </a:rPr>
                <a:t>These landmarks allow filters to:</a:t>
              </a:r>
            </a:p>
            <a:p>
              <a:pPr marL="457200" indent="-457200">
                <a:buFont typeface="Arial" panose="020B0604020202020204" pitchFamily="34" charset="0"/>
                <a:buChar char="•"/>
              </a:pPr>
              <a:r>
                <a:rPr lang="en-US" sz="3800" dirty="0">
                  <a:solidFill>
                    <a:schemeClr val="tx2">
                      <a:lumMod val="75000"/>
                    </a:schemeClr>
                  </a:solidFill>
                  <a:latin typeface="Clear Sans" panose="020B0604020202020204" charset="0"/>
                  <a:cs typeface="Clear Sans" panose="020B0604020202020204" charset="0"/>
                </a:rPr>
                <a:t>Place dog ears</a:t>
              </a:r>
            </a:p>
            <a:p>
              <a:pPr marL="457200" indent="-457200">
                <a:buFont typeface="Arial" panose="020B0604020202020204" pitchFamily="34" charset="0"/>
                <a:buChar char="•"/>
              </a:pPr>
              <a:r>
                <a:rPr lang="en-US" sz="3800" dirty="0">
                  <a:solidFill>
                    <a:schemeClr val="tx2">
                      <a:lumMod val="75000"/>
                    </a:schemeClr>
                  </a:solidFill>
                  <a:latin typeface="Clear Sans" panose="020B0604020202020204" charset="0"/>
                  <a:cs typeface="Clear Sans" panose="020B0604020202020204" charset="0"/>
                </a:rPr>
                <a:t>Attach sunglasses</a:t>
              </a:r>
            </a:p>
            <a:p>
              <a:pPr marL="457200" indent="-457200">
                <a:buFont typeface="Arial" panose="020B0604020202020204" pitchFamily="34" charset="0"/>
                <a:buChar char="•"/>
              </a:pPr>
              <a:r>
                <a:rPr lang="en-US" sz="3800" dirty="0">
                  <a:solidFill>
                    <a:schemeClr val="tx2">
                      <a:lumMod val="75000"/>
                    </a:schemeClr>
                  </a:solidFill>
                  <a:latin typeface="Clear Sans" panose="020B0604020202020204" charset="0"/>
                  <a:cs typeface="Clear Sans" panose="020B0604020202020204" charset="0"/>
                </a:rPr>
                <a:t>Track lip movements</a:t>
              </a:r>
            </a:p>
            <a:p>
              <a:pPr marL="457200" indent="-457200">
                <a:buFont typeface="Arial" panose="020B0604020202020204" pitchFamily="34" charset="0"/>
                <a:buChar char="•"/>
              </a:pPr>
              <a:r>
                <a:rPr lang="en-US" sz="3800" dirty="0">
                  <a:solidFill>
                    <a:schemeClr val="tx2">
                      <a:lumMod val="75000"/>
                    </a:schemeClr>
                  </a:solidFill>
                  <a:latin typeface="Clear Sans" panose="020B0604020202020204" charset="0"/>
                  <a:cs typeface="Clear Sans" panose="020B0604020202020204" charset="0"/>
                </a:rPr>
                <a:t>Warp face shapes</a:t>
              </a:r>
            </a:p>
          </p:txBody>
        </p:sp>
      </p:grpSp>
      <p:sp>
        <p:nvSpPr>
          <p:cNvPr id="4" name="Freeform 11">
            <a:extLst>
              <a:ext uri="{FF2B5EF4-FFF2-40B4-BE49-F238E27FC236}">
                <a16:creationId xmlns:a16="http://schemas.microsoft.com/office/drawing/2014/main" id="{C98FBD4D-58B8-8EC3-3D0E-A7D4843E4BD9}"/>
              </a:ext>
            </a:extLst>
          </p:cNvPr>
          <p:cNvSpPr/>
          <p:nvPr/>
        </p:nvSpPr>
        <p:spPr>
          <a:xfrm rot="20300889">
            <a:off x="14026618" y="7222742"/>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pic>
        <p:nvPicPr>
          <p:cNvPr id="2050" name="Picture 2" descr="GitHub - IS2AI/thermal-facial-landmarks-detection: SF-TL54 ...">
            <a:extLst>
              <a:ext uri="{FF2B5EF4-FFF2-40B4-BE49-F238E27FC236}">
                <a16:creationId xmlns:a16="http://schemas.microsoft.com/office/drawing/2014/main" id="{EDFF66E5-B996-181F-05A9-56D91BDA2F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70946" y="3086100"/>
            <a:ext cx="41148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000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C2F39-5187-B5C6-35C4-44BDA3259D3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E11222C-841E-E2B1-6917-1DB90F377BC1}"/>
              </a:ext>
            </a:extLst>
          </p:cNvPr>
          <p:cNvSpPr txBox="1"/>
          <p:nvPr/>
        </p:nvSpPr>
        <p:spPr>
          <a:xfrm>
            <a:off x="5700712" y="491927"/>
            <a:ext cx="6886575" cy="1038105"/>
          </a:xfrm>
          <a:prstGeom prst="rect">
            <a:avLst/>
          </a:prstGeom>
        </p:spPr>
        <p:txBody>
          <a:bodyPr wrap="square" lIns="0" tIns="0" rIns="0" bIns="0" rtlCol="0" anchor="t">
            <a:spAutoFit/>
          </a:bodyPr>
          <a:lstStyle/>
          <a:p>
            <a:pPr marL="0" lvl="0" indent="0" algn="l">
              <a:lnSpc>
                <a:spcPts val="8399"/>
              </a:lnSpc>
            </a:pPr>
            <a:r>
              <a:rPr lang="en-US" sz="6999" spc="-139" dirty="0">
                <a:solidFill>
                  <a:srgbClr val="3D4E6D"/>
                </a:solidFill>
                <a:latin typeface="Tenor Sans"/>
                <a:ea typeface="Tenor Sans"/>
                <a:cs typeface="Tenor Sans"/>
                <a:sym typeface="Tenor Sans"/>
              </a:rPr>
              <a:t>Core Concepts</a:t>
            </a:r>
          </a:p>
        </p:txBody>
      </p:sp>
      <p:grpSp>
        <p:nvGrpSpPr>
          <p:cNvPr id="6" name="Group 6">
            <a:extLst>
              <a:ext uri="{FF2B5EF4-FFF2-40B4-BE49-F238E27FC236}">
                <a16:creationId xmlns:a16="http://schemas.microsoft.com/office/drawing/2014/main" id="{12EA3954-F5EF-D0A1-D043-3DE0F41FFD51}"/>
              </a:ext>
            </a:extLst>
          </p:cNvPr>
          <p:cNvGrpSpPr/>
          <p:nvPr/>
        </p:nvGrpSpPr>
        <p:grpSpPr>
          <a:xfrm>
            <a:off x="1570255" y="2247900"/>
            <a:ext cx="7573746" cy="4588524"/>
            <a:chOff x="0" y="-47625"/>
            <a:chExt cx="9182100" cy="6118034"/>
          </a:xfrm>
        </p:grpSpPr>
        <p:sp>
          <p:nvSpPr>
            <p:cNvPr id="7" name="TextBox 7">
              <a:extLst>
                <a:ext uri="{FF2B5EF4-FFF2-40B4-BE49-F238E27FC236}">
                  <a16:creationId xmlns:a16="http://schemas.microsoft.com/office/drawing/2014/main" id="{3503A6BA-39F3-B296-0EC1-37992BAB035B}"/>
                </a:ext>
              </a:extLst>
            </p:cNvPr>
            <p:cNvSpPr txBox="1"/>
            <p:nvPr/>
          </p:nvSpPr>
          <p:spPr>
            <a:xfrm>
              <a:off x="0" y="-47625"/>
              <a:ext cx="9182100" cy="661294"/>
            </a:xfrm>
            <a:prstGeom prst="rect">
              <a:avLst/>
            </a:prstGeom>
          </p:spPr>
          <p:txBody>
            <a:bodyPr lIns="0" tIns="0" rIns="0" bIns="0" rtlCol="0" anchor="t">
              <a:spAutoFit/>
            </a:bodyPr>
            <a:lstStyle/>
            <a:p>
              <a:pPr marL="0" lvl="0" indent="0" algn="l">
                <a:lnSpc>
                  <a:spcPts val="3360"/>
                </a:lnSpc>
                <a:spcBef>
                  <a:spcPct val="0"/>
                </a:spcBef>
              </a:pPr>
              <a:r>
                <a:rPr lang="en-US" sz="5400" b="1" dirty="0">
                  <a:solidFill>
                    <a:srgbClr val="3D4E6D"/>
                  </a:solidFill>
                  <a:latin typeface="Clear Sans Medium"/>
                  <a:ea typeface="Clear Sans Medium"/>
                  <a:cs typeface="Clear Sans Medium"/>
                  <a:sym typeface="Clear Sans Medium"/>
                </a:rPr>
                <a:t>Face Segmentation</a:t>
              </a:r>
            </a:p>
          </p:txBody>
        </p:sp>
        <p:sp>
          <p:nvSpPr>
            <p:cNvPr id="8" name="TextBox 8">
              <a:extLst>
                <a:ext uri="{FF2B5EF4-FFF2-40B4-BE49-F238E27FC236}">
                  <a16:creationId xmlns:a16="http://schemas.microsoft.com/office/drawing/2014/main" id="{ABC8DDA5-0342-1223-5FB1-569179386E96}"/>
                </a:ext>
              </a:extLst>
            </p:cNvPr>
            <p:cNvSpPr txBox="1"/>
            <p:nvPr/>
          </p:nvSpPr>
          <p:spPr>
            <a:xfrm>
              <a:off x="0" y="1145982"/>
              <a:ext cx="9182100" cy="4924427"/>
            </a:xfrm>
            <a:prstGeom prst="rect">
              <a:avLst/>
            </a:prstGeom>
          </p:spPr>
          <p:txBody>
            <a:bodyPr lIns="0" tIns="0" rIns="0" bIns="0" rtlCol="0" anchor="t">
              <a:spAutoFit/>
            </a:bodyPr>
            <a:lstStyle/>
            <a:p>
              <a:r>
                <a:rPr lang="en-US" sz="4000" dirty="0">
                  <a:solidFill>
                    <a:schemeClr val="tx2">
                      <a:lumMod val="75000"/>
                    </a:schemeClr>
                  </a:solidFill>
                  <a:latin typeface="Clear Sans" panose="020B0604020202020204" charset="0"/>
                  <a:cs typeface="Clear Sans" panose="020B0604020202020204" charset="0"/>
                </a:rPr>
                <a:t>Segmentation separates:</a:t>
              </a:r>
            </a:p>
            <a:p>
              <a:pPr marL="457200" indent="-457200">
                <a:buFont typeface="Arial" panose="020B0604020202020204" pitchFamily="34" charset="0"/>
                <a:buChar char="•"/>
              </a:pPr>
              <a:r>
                <a:rPr lang="en-US" sz="4000" dirty="0">
                  <a:solidFill>
                    <a:schemeClr val="tx2">
                      <a:lumMod val="75000"/>
                    </a:schemeClr>
                  </a:solidFill>
                  <a:latin typeface="Clear Sans" panose="020B0604020202020204" charset="0"/>
                  <a:cs typeface="Clear Sans" panose="020B0604020202020204" charset="0"/>
                </a:rPr>
                <a:t>Foreground (face/body)</a:t>
              </a:r>
            </a:p>
            <a:p>
              <a:pPr marL="457200" indent="-457200">
                <a:buFont typeface="Arial" panose="020B0604020202020204" pitchFamily="34" charset="0"/>
                <a:buChar char="•"/>
              </a:pPr>
              <a:r>
                <a:rPr lang="en-US" sz="4000" dirty="0">
                  <a:solidFill>
                    <a:schemeClr val="tx2">
                      <a:lumMod val="75000"/>
                    </a:schemeClr>
                  </a:solidFill>
                  <a:latin typeface="Clear Sans" panose="020B0604020202020204" charset="0"/>
                  <a:cs typeface="Clear Sans" panose="020B0604020202020204" charset="0"/>
                </a:rPr>
                <a:t>Background</a:t>
              </a:r>
            </a:p>
            <a:p>
              <a:r>
                <a:rPr lang="en-US" sz="4000" dirty="0">
                  <a:solidFill>
                    <a:schemeClr val="tx2">
                      <a:lumMod val="75000"/>
                    </a:schemeClr>
                  </a:solidFill>
                  <a:latin typeface="Clear Sans" panose="020B0604020202020204" charset="0"/>
                  <a:cs typeface="Clear Sans" panose="020B0604020202020204" charset="0"/>
                </a:rPr>
                <a:t>This helps apply background blur, color changes, or 3D effects.</a:t>
              </a:r>
            </a:p>
          </p:txBody>
        </p:sp>
      </p:grpSp>
      <p:grpSp>
        <p:nvGrpSpPr>
          <p:cNvPr id="4" name="Group 6">
            <a:extLst>
              <a:ext uri="{FF2B5EF4-FFF2-40B4-BE49-F238E27FC236}">
                <a16:creationId xmlns:a16="http://schemas.microsoft.com/office/drawing/2014/main" id="{719AD010-0CAD-FA91-294F-462DE4C8AAE5}"/>
              </a:ext>
            </a:extLst>
          </p:cNvPr>
          <p:cNvGrpSpPr/>
          <p:nvPr/>
        </p:nvGrpSpPr>
        <p:grpSpPr>
          <a:xfrm>
            <a:off x="9143999" y="2231527"/>
            <a:ext cx="8491997" cy="5204077"/>
            <a:chOff x="0" y="-47625"/>
            <a:chExt cx="9182100" cy="6938771"/>
          </a:xfrm>
        </p:grpSpPr>
        <p:sp>
          <p:nvSpPr>
            <p:cNvPr id="5" name="TextBox 7">
              <a:extLst>
                <a:ext uri="{FF2B5EF4-FFF2-40B4-BE49-F238E27FC236}">
                  <a16:creationId xmlns:a16="http://schemas.microsoft.com/office/drawing/2014/main" id="{248B653B-B783-7402-394F-3B6B3EB8880F}"/>
                </a:ext>
              </a:extLst>
            </p:cNvPr>
            <p:cNvSpPr txBox="1"/>
            <p:nvPr/>
          </p:nvSpPr>
          <p:spPr>
            <a:xfrm>
              <a:off x="0" y="-47625"/>
              <a:ext cx="9182100" cy="661294"/>
            </a:xfrm>
            <a:prstGeom prst="rect">
              <a:avLst/>
            </a:prstGeom>
          </p:spPr>
          <p:txBody>
            <a:bodyPr lIns="0" tIns="0" rIns="0" bIns="0" rtlCol="0" anchor="t">
              <a:spAutoFit/>
            </a:bodyPr>
            <a:lstStyle/>
            <a:p>
              <a:pPr marL="0" lvl="0" indent="0" algn="l">
                <a:lnSpc>
                  <a:spcPts val="3360"/>
                </a:lnSpc>
                <a:spcBef>
                  <a:spcPct val="0"/>
                </a:spcBef>
              </a:pPr>
              <a:r>
                <a:rPr lang="en-US" sz="5400" b="1" dirty="0">
                  <a:solidFill>
                    <a:srgbClr val="3D4E6D"/>
                  </a:solidFill>
                  <a:latin typeface="Clear Sans Medium"/>
                  <a:ea typeface="Clear Sans Medium"/>
                  <a:cs typeface="Clear Sans Medium"/>
                  <a:sym typeface="Clear Sans Medium"/>
                </a:rPr>
                <a:t>Pose Estimation</a:t>
              </a:r>
            </a:p>
          </p:txBody>
        </p:sp>
        <p:sp>
          <p:nvSpPr>
            <p:cNvPr id="9" name="TextBox 8">
              <a:extLst>
                <a:ext uri="{FF2B5EF4-FFF2-40B4-BE49-F238E27FC236}">
                  <a16:creationId xmlns:a16="http://schemas.microsoft.com/office/drawing/2014/main" id="{07659CFA-CCDB-0916-AEA3-E6D2720696C9}"/>
                </a:ext>
              </a:extLst>
            </p:cNvPr>
            <p:cNvSpPr txBox="1"/>
            <p:nvPr/>
          </p:nvSpPr>
          <p:spPr>
            <a:xfrm>
              <a:off x="0" y="1145982"/>
              <a:ext cx="9182100" cy="5745164"/>
            </a:xfrm>
            <a:prstGeom prst="rect">
              <a:avLst/>
            </a:prstGeom>
          </p:spPr>
          <p:txBody>
            <a:bodyPr lIns="0" tIns="0" rIns="0" bIns="0" rtlCol="0" anchor="t">
              <a:spAutoFit/>
            </a:bodyPr>
            <a:lstStyle/>
            <a:p>
              <a:r>
                <a:rPr lang="en-US" sz="4000" dirty="0">
                  <a:solidFill>
                    <a:schemeClr val="tx2">
                      <a:lumMod val="75000"/>
                    </a:schemeClr>
                  </a:solidFill>
                  <a:latin typeface="Clear Sans" panose="020B0604020202020204" charset="0"/>
                  <a:cs typeface="Clear Sans" panose="020B0604020202020204" charset="0"/>
                </a:rPr>
                <a:t>Pose Estimation measures:</a:t>
              </a:r>
            </a:p>
            <a:p>
              <a:pPr marL="457200" indent="-457200">
                <a:buFont typeface="Arial" panose="020B0604020202020204" pitchFamily="34" charset="0"/>
                <a:buChar char="•"/>
              </a:pPr>
              <a:r>
                <a:rPr lang="en-US" sz="4000" dirty="0">
                  <a:solidFill>
                    <a:schemeClr val="tx2">
                      <a:lumMod val="75000"/>
                    </a:schemeClr>
                  </a:solidFill>
                  <a:latin typeface="Clear Sans" panose="020B0604020202020204" charset="0"/>
                  <a:cs typeface="Clear Sans" panose="020B0604020202020204" charset="0"/>
                </a:rPr>
                <a:t>Head orientation</a:t>
              </a:r>
            </a:p>
            <a:p>
              <a:pPr marL="457200" indent="-457200">
                <a:buFont typeface="Arial" panose="020B0604020202020204" pitchFamily="34" charset="0"/>
                <a:buChar char="•"/>
              </a:pPr>
              <a:r>
                <a:rPr lang="en-US" sz="4000" dirty="0">
                  <a:solidFill>
                    <a:schemeClr val="tx2">
                      <a:lumMod val="75000"/>
                    </a:schemeClr>
                  </a:solidFill>
                  <a:latin typeface="Clear Sans" panose="020B0604020202020204" charset="0"/>
                  <a:cs typeface="Clear Sans" panose="020B0604020202020204" charset="0"/>
                </a:rPr>
                <a:t>Direction of movement</a:t>
              </a:r>
            </a:p>
            <a:p>
              <a:pPr marL="457200" indent="-457200">
                <a:buFont typeface="Arial" panose="020B0604020202020204" pitchFamily="34" charset="0"/>
                <a:buChar char="•"/>
              </a:pPr>
              <a:r>
                <a:rPr lang="en-US" sz="4000" dirty="0">
                  <a:solidFill>
                    <a:schemeClr val="tx2">
                      <a:lumMod val="75000"/>
                    </a:schemeClr>
                  </a:solidFill>
                  <a:latin typeface="Clear Sans" panose="020B0604020202020204" charset="0"/>
                  <a:cs typeface="Clear Sans" panose="020B0604020202020204" charset="0"/>
                </a:rPr>
                <a:t>Face rotation (up, down, left, right)</a:t>
              </a:r>
            </a:p>
            <a:p>
              <a:r>
                <a:rPr lang="en-US" sz="4000" dirty="0">
                  <a:solidFill>
                    <a:schemeClr val="tx2">
                      <a:lumMod val="75000"/>
                    </a:schemeClr>
                  </a:solidFill>
                  <a:latin typeface="Clear Sans" panose="020B0604020202020204" charset="0"/>
                  <a:cs typeface="Clear Sans" panose="020B0604020202020204" charset="0"/>
                </a:rPr>
                <a:t>Important for 3D filters, masks, and AR effects.</a:t>
              </a:r>
            </a:p>
          </p:txBody>
        </p:sp>
      </p:grpSp>
      <p:sp>
        <p:nvSpPr>
          <p:cNvPr id="10" name="Freeform 11">
            <a:extLst>
              <a:ext uri="{FF2B5EF4-FFF2-40B4-BE49-F238E27FC236}">
                <a16:creationId xmlns:a16="http://schemas.microsoft.com/office/drawing/2014/main" id="{9C2B97DC-1BA8-C8B5-FCAA-78491F1859C6}"/>
              </a:ext>
            </a:extLst>
          </p:cNvPr>
          <p:cNvSpPr/>
          <p:nvPr/>
        </p:nvSpPr>
        <p:spPr>
          <a:xfrm>
            <a:off x="-3137432" y="7200900"/>
            <a:ext cx="6274865" cy="4114800"/>
          </a:xfrm>
          <a:custGeom>
            <a:avLst/>
            <a:gdLst/>
            <a:ahLst/>
            <a:cxnLst/>
            <a:rect l="l" t="t" r="r" b="b"/>
            <a:pathLst>
              <a:path w="6274865" h="4114800">
                <a:moveTo>
                  <a:pt x="0" y="0"/>
                </a:moveTo>
                <a:lnTo>
                  <a:pt x="6274864" y="0"/>
                </a:lnTo>
                <a:lnTo>
                  <a:pt x="627486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pic>
        <p:nvPicPr>
          <p:cNvPr id="3074" name="Picture 2" descr="PDF] Enhancing 3D Face Recognition By Mimics Segmentation | Semantic Scholar">
            <a:extLst>
              <a:ext uri="{FF2B5EF4-FFF2-40B4-BE49-F238E27FC236}">
                <a16:creationId xmlns:a16="http://schemas.microsoft.com/office/drawing/2014/main" id="{FD11ABC1-E927-7E78-6651-955A26CE7DA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268"/>
          <a:stretch>
            <a:fillRect/>
          </a:stretch>
        </p:blipFill>
        <p:spPr bwMode="auto">
          <a:xfrm>
            <a:off x="5029200" y="6836424"/>
            <a:ext cx="6886574" cy="3363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71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712</TotalTime>
  <Words>3608</Words>
  <Application>Microsoft Office PowerPoint</Application>
  <PresentationFormat>Custom</PresentationFormat>
  <Paragraphs>374</Paragraphs>
  <Slides>27</Slides>
  <Notes>21</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Clear Sans Medium</vt:lpstr>
      <vt:lpstr>Calibri</vt:lpstr>
      <vt:lpstr>Tenor Sans</vt:lpstr>
      <vt:lpstr>Clear Sans Bold</vt:lpstr>
      <vt:lpstr>Clear Sans</vt:lpstr>
      <vt:lpstr>Arial</vt:lpstr>
      <vt:lpstr>Roboto</vt:lpstr>
      <vt:lpstr>Cooper BT Light</vt:lpstr>
      <vt:lpstr>Cooper BT Medium</vt:lpstr>
      <vt:lpstr>TT Interphases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Social Media Filters</dc:title>
  <dc:creator>user</dc:creator>
  <dc:description>Presentation - Social Media Filters</dc:description>
  <cp:lastModifiedBy>MUNAZA MALIK</cp:lastModifiedBy>
  <cp:revision>90</cp:revision>
  <dcterms:created xsi:type="dcterms:W3CDTF">2006-08-16T00:00:00Z</dcterms:created>
  <dcterms:modified xsi:type="dcterms:W3CDTF">2025-12-10T10:02:52Z</dcterms:modified>
  <dc:identifier>DAG5fIEgAmw</dc:identifier>
</cp:coreProperties>
</file>